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6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7" r:id="rId2"/>
    <p:sldMasterId id="2147483668" r:id="rId3"/>
  </p:sldMasterIdLst>
  <p:notesMasterIdLst>
    <p:notesMasterId r:id="rId18"/>
  </p:notesMasterIdLst>
  <p:sldIdLst>
    <p:sldId id="256" r:id="rId4"/>
    <p:sldId id="257" r:id="rId5"/>
    <p:sldId id="258" r:id="rId6"/>
    <p:sldId id="269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3449300" cy="7562850"/>
  <p:notesSz cx="13449300" cy="75628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92"/>
    <a:srgbClr val="FFA717"/>
    <a:srgbClr val="74B959"/>
    <a:srgbClr val="00AB97"/>
    <a:srgbClr val="6ABE27"/>
    <a:srgbClr val="096B89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3" autoAdjust="0"/>
  </p:normalViewPr>
  <p:slideViewPr>
    <p:cSldViewPr>
      <p:cViewPr>
        <p:scale>
          <a:sx n="66" d="100"/>
          <a:sy n="66" d="100"/>
        </p:scale>
        <p:origin x="965" y="16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8277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7618413" y="0"/>
            <a:ext cx="5827712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FDB61-006B-4785-9D42-7FFB53A89CDE}" type="datetimeFigureOut">
              <a:rPr lang="ru-RU" smtClean="0"/>
              <a:t>25.10.2021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456113" y="946150"/>
            <a:ext cx="4537075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344613" y="3640138"/>
            <a:ext cx="10760075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58277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7618413" y="7183438"/>
            <a:ext cx="5827712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0D458-EAD7-45B6-8BD0-1FAC7C1A21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83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347300" y="589620"/>
            <a:ext cx="97301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096B89"/>
                </a:solidFill>
                <a:latin typeface="SF UI Display"/>
                <a:cs typeface="SF UI Display"/>
              </a:defRPr>
            </a:lvl1pPr>
          </a:lstStyle>
          <a:p>
            <a:endParaRPr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0347960" y="276225"/>
            <a:ext cx="2777491" cy="749808"/>
            <a:chOff x="10347960" y="276225"/>
            <a:chExt cx="2777491" cy="749808"/>
          </a:xfrm>
        </p:grpSpPr>
        <p:pic>
          <p:nvPicPr>
            <p:cNvPr id="9" name="Рисунок 8" descr="logo.tif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0347960" y="276225"/>
              <a:ext cx="2734056" cy="749808"/>
            </a:xfrm>
            <a:prstGeom prst="rect">
              <a:avLst/>
            </a:prstGeom>
          </p:spPr>
        </p:pic>
        <p:sp>
          <p:nvSpPr>
            <p:cNvPr id="6" name="object 2"/>
            <p:cNvSpPr txBox="1"/>
            <p:nvPr userDrawn="1"/>
          </p:nvSpPr>
          <p:spPr>
            <a:xfrm>
              <a:off x="11094189" y="754933"/>
              <a:ext cx="2031262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ади</a:t>
              </a:r>
              <a:r>
                <a:rPr sz="1000" b="0" spc="2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от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апе</a:t>
              </a:r>
              <a:r>
                <a:rPr sz="1000" b="0" spc="3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в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т</a:t>
              </a:r>
              <a:r>
                <a:rPr sz="1000" b="0" spc="4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и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ч</a:t>
              </a:r>
              <a:r>
                <a:rPr sz="1000" b="0" spc="6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с</a:t>
              </a:r>
              <a:r>
                <a:rPr sz="1000" b="0" spc="1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к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</a:t>
              </a:r>
              <a:r>
                <a:rPr sz="1000" b="0" spc="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й</a:t>
              </a:r>
              <a:r>
                <a:rPr sz="1000" b="0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sz="1000" b="0" spc="-75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lang="ru-RU" sz="1000" b="0" spc="20" dirty="0">
                  <a:solidFill>
                    <a:srgbClr val="808285"/>
                  </a:solidFill>
                  <a:latin typeface="SF UI Display"/>
                  <a:cs typeface="SF UI Display"/>
                </a:rPr>
                <a:t>техники</a:t>
              </a:r>
              <a:endParaRPr sz="1000" dirty="0">
                <a:latin typeface="SF UI Display"/>
                <a:cs typeface="SF UI Display"/>
              </a:endParaRPr>
            </a:p>
          </p:txBody>
        </p:sp>
      </p:grpSp>
      <p:sp>
        <p:nvSpPr>
          <p:cNvPr id="8" name="object 11"/>
          <p:cNvSpPr/>
          <p:nvPr userDrawn="1"/>
        </p:nvSpPr>
        <p:spPr>
          <a:xfrm>
            <a:off x="0" y="1173607"/>
            <a:ext cx="13443585" cy="0"/>
          </a:xfrm>
          <a:custGeom>
            <a:avLst/>
            <a:gdLst/>
            <a:ahLst/>
            <a:cxnLst/>
            <a:rect l="l" t="t" r="r" b="b"/>
            <a:pathLst>
              <a:path w="13443585">
                <a:moveTo>
                  <a:pt x="0" y="0"/>
                </a:moveTo>
                <a:lnTo>
                  <a:pt x="13443458" y="0"/>
                </a:lnTo>
              </a:path>
            </a:pathLst>
          </a:custGeom>
          <a:ln w="12065">
            <a:solidFill>
              <a:srgbClr val="096B8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fon.emf"/>
          <p:cNvPicPr>
            <a:picLocks noChangeAspect="1"/>
          </p:cNvPicPr>
          <p:nvPr userDrawn="1"/>
        </p:nvPicPr>
        <p:blipFill>
          <a:blip r:embed="rId2" cstate="print"/>
          <a:srcRect r="13310" b="25651"/>
          <a:stretch>
            <a:fillRect/>
          </a:stretch>
        </p:blipFill>
        <p:spPr>
          <a:xfrm>
            <a:off x="279456" y="3352719"/>
            <a:ext cx="4123344" cy="41943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71575"/>
            <a:ext cx="13449299" cy="639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bject 11"/>
          <p:cNvSpPr/>
          <p:nvPr userDrawn="1"/>
        </p:nvSpPr>
        <p:spPr>
          <a:xfrm>
            <a:off x="0" y="1173607"/>
            <a:ext cx="13443585" cy="0"/>
          </a:xfrm>
          <a:custGeom>
            <a:avLst/>
            <a:gdLst/>
            <a:ahLst/>
            <a:cxnLst/>
            <a:rect l="l" t="t" r="r" b="b"/>
            <a:pathLst>
              <a:path w="13443585">
                <a:moveTo>
                  <a:pt x="0" y="0"/>
                </a:moveTo>
                <a:lnTo>
                  <a:pt x="13443458" y="0"/>
                </a:lnTo>
              </a:path>
            </a:pathLst>
          </a:custGeom>
          <a:ln w="12065">
            <a:solidFill>
              <a:srgbClr val="096B8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0347960" y="276225"/>
            <a:ext cx="2777491" cy="749808"/>
            <a:chOff x="10347960" y="276225"/>
            <a:chExt cx="2777491" cy="749808"/>
          </a:xfrm>
        </p:grpSpPr>
        <p:pic>
          <p:nvPicPr>
            <p:cNvPr id="14" name="Рисунок 13" descr="logo.tif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0347960" y="276225"/>
              <a:ext cx="2734056" cy="749808"/>
            </a:xfrm>
            <a:prstGeom prst="rect">
              <a:avLst/>
            </a:prstGeom>
          </p:spPr>
        </p:pic>
        <p:sp>
          <p:nvSpPr>
            <p:cNvPr id="15" name="object 2"/>
            <p:cNvSpPr txBox="1"/>
            <p:nvPr userDrawn="1"/>
          </p:nvSpPr>
          <p:spPr>
            <a:xfrm>
              <a:off x="11094189" y="754933"/>
              <a:ext cx="2031262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ади</a:t>
              </a:r>
              <a:r>
                <a:rPr sz="1000" b="0" spc="2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от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апе</a:t>
              </a:r>
              <a:r>
                <a:rPr sz="1000" b="0" spc="3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в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т</a:t>
              </a:r>
              <a:r>
                <a:rPr sz="1000" b="0" spc="4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и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ч</a:t>
              </a:r>
              <a:r>
                <a:rPr sz="1000" b="0" spc="6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с</a:t>
              </a:r>
              <a:r>
                <a:rPr sz="1000" b="0" spc="1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к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</a:t>
              </a:r>
              <a:r>
                <a:rPr sz="1000" b="0" spc="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й</a:t>
              </a:r>
              <a:r>
                <a:rPr sz="1000" b="0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sz="1000" b="0" spc="-75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lang="ru-RU" sz="1000" b="0" spc="20" dirty="0">
                  <a:solidFill>
                    <a:srgbClr val="808285"/>
                  </a:solidFill>
                  <a:latin typeface="SF UI Display"/>
                  <a:cs typeface="SF UI Display"/>
                </a:rPr>
                <a:t>техники</a:t>
              </a:r>
              <a:endParaRPr sz="1000" dirty="0">
                <a:latin typeface="SF UI Display"/>
                <a:cs typeface="SF UI Display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Fon-prez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8517"/>
            <a:ext cx="13449300" cy="7571367"/>
          </a:xfrm>
          <a:prstGeom prst="rect">
            <a:avLst/>
          </a:prstGeom>
        </p:spPr>
      </p:pic>
      <p:sp>
        <p:nvSpPr>
          <p:cNvPr id="9" name="object 11"/>
          <p:cNvSpPr/>
          <p:nvPr userDrawn="1"/>
        </p:nvSpPr>
        <p:spPr>
          <a:xfrm>
            <a:off x="0" y="1173607"/>
            <a:ext cx="13443585" cy="0"/>
          </a:xfrm>
          <a:custGeom>
            <a:avLst/>
            <a:gdLst/>
            <a:ahLst/>
            <a:cxnLst/>
            <a:rect l="l" t="t" r="r" b="b"/>
            <a:pathLst>
              <a:path w="13443585">
                <a:moveTo>
                  <a:pt x="0" y="0"/>
                </a:moveTo>
                <a:lnTo>
                  <a:pt x="13443458" y="0"/>
                </a:lnTo>
              </a:path>
            </a:pathLst>
          </a:custGeom>
          <a:ln w="12065">
            <a:solidFill>
              <a:srgbClr val="096B8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grpSp>
        <p:nvGrpSpPr>
          <p:cNvPr id="2" name="Группа 9"/>
          <p:cNvGrpSpPr/>
          <p:nvPr userDrawn="1"/>
        </p:nvGrpSpPr>
        <p:grpSpPr>
          <a:xfrm>
            <a:off x="10347960" y="276225"/>
            <a:ext cx="2777491" cy="749808"/>
            <a:chOff x="10347960" y="276225"/>
            <a:chExt cx="2777491" cy="749808"/>
          </a:xfrm>
        </p:grpSpPr>
        <p:pic>
          <p:nvPicPr>
            <p:cNvPr id="14" name="Рисунок 13" descr="logo.tif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0347960" y="276225"/>
              <a:ext cx="2734056" cy="749808"/>
            </a:xfrm>
            <a:prstGeom prst="rect">
              <a:avLst/>
            </a:prstGeom>
          </p:spPr>
        </p:pic>
        <p:sp>
          <p:nvSpPr>
            <p:cNvPr id="15" name="object 2"/>
            <p:cNvSpPr txBox="1"/>
            <p:nvPr userDrawn="1"/>
          </p:nvSpPr>
          <p:spPr>
            <a:xfrm>
              <a:off x="11094189" y="754933"/>
              <a:ext cx="2031262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ади</a:t>
              </a:r>
              <a:r>
                <a:rPr sz="1000" b="0" spc="2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от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апе</a:t>
              </a:r>
              <a:r>
                <a:rPr sz="1000" b="0" spc="3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в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т</a:t>
              </a:r>
              <a:r>
                <a:rPr sz="1000" b="0" spc="4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и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ч</a:t>
              </a:r>
              <a:r>
                <a:rPr sz="1000" b="0" spc="6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с</a:t>
              </a:r>
              <a:r>
                <a:rPr sz="1000" b="0" spc="1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к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</a:t>
              </a:r>
              <a:r>
                <a:rPr sz="1000" b="0" spc="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й</a:t>
              </a:r>
              <a:r>
                <a:rPr sz="1000" b="0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sz="1000" b="0" spc="-75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lang="ru-RU" sz="1000" b="0" spc="20" dirty="0">
                  <a:solidFill>
                    <a:srgbClr val="808285"/>
                  </a:solidFill>
                  <a:latin typeface="SF UI Display"/>
                  <a:cs typeface="SF UI Display"/>
                </a:rPr>
                <a:t>техники</a:t>
              </a:r>
              <a:endParaRPr sz="1000" dirty="0">
                <a:latin typeface="SF UI Display"/>
                <a:cs typeface="SF UI Display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1"/>
          <p:cNvSpPr/>
          <p:nvPr userDrawn="1"/>
        </p:nvSpPr>
        <p:spPr>
          <a:xfrm>
            <a:off x="0" y="1173607"/>
            <a:ext cx="13443585" cy="0"/>
          </a:xfrm>
          <a:custGeom>
            <a:avLst/>
            <a:gdLst/>
            <a:ahLst/>
            <a:cxnLst/>
            <a:rect l="l" t="t" r="r" b="b"/>
            <a:pathLst>
              <a:path w="13443585">
                <a:moveTo>
                  <a:pt x="0" y="0"/>
                </a:moveTo>
                <a:lnTo>
                  <a:pt x="13443458" y="0"/>
                </a:lnTo>
              </a:path>
            </a:pathLst>
          </a:custGeom>
          <a:ln w="12065">
            <a:solidFill>
              <a:srgbClr val="096B8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165381"/>
            <a:ext cx="13449300" cy="6397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bject 11"/>
          <p:cNvSpPr/>
          <p:nvPr userDrawn="1"/>
        </p:nvSpPr>
        <p:spPr>
          <a:xfrm>
            <a:off x="0" y="1171575"/>
            <a:ext cx="13443585" cy="0"/>
          </a:xfrm>
          <a:custGeom>
            <a:avLst/>
            <a:gdLst/>
            <a:ahLst/>
            <a:cxnLst/>
            <a:rect l="l" t="t" r="r" b="b"/>
            <a:pathLst>
              <a:path w="13443585">
                <a:moveTo>
                  <a:pt x="0" y="0"/>
                </a:moveTo>
                <a:lnTo>
                  <a:pt x="13443458" y="0"/>
                </a:lnTo>
              </a:path>
            </a:pathLst>
          </a:custGeom>
          <a:ln w="12065">
            <a:solidFill>
              <a:srgbClr val="096B8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10347960" y="276225"/>
            <a:ext cx="2777491" cy="749808"/>
            <a:chOff x="10347960" y="276225"/>
            <a:chExt cx="2777491" cy="749808"/>
          </a:xfrm>
        </p:grpSpPr>
        <p:pic>
          <p:nvPicPr>
            <p:cNvPr id="14" name="Рисунок 13" descr="logo.tif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0347960" y="276225"/>
              <a:ext cx="2734056" cy="749808"/>
            </a:xfrm>
            <a:prstGeom prst="rect">
              <a:avLst/>
            </a:prstGeom>
          </p:spPr>
        </p:pic>
        <p:sp>
          <p:nvSpPr>
            <p:cNvPr id="15" name="object 2"/>
            <p:cNvSpPr txBox="1"/>
            <p:nvPr userDrawn="1"/>
          </p:nvSpPr>
          <p:spPr>
            <a:xfrm>
              <a:off x="11094189" y="754933"/>
              <a:ext cx="2031262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ади</a:t>
              </a:r>
              <a:r>
                <a:rPr sz="1000" b="0" spc="2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от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апе</a:t>
              </a:r>
              <a:r>
                <a:rPr sz="1000" b="0" spc="3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в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т</a:t>
              </a:r>
              <a:r>
                <a:rPr sz="1000" b="0" spc="4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и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ч</a:t>
              </a:r>
              <a:r>
                <a:rPr sz="1000" b="0" spc="6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с</a:t>
              </a:r>
              <a:r>
                <a:rPr sz="1000" b="0" spc="1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к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</a:t>
              </a:r>
              <a:r>
                <a:rPr sz="1000" b="0" spc="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й</a:t>
              </a:r>
              <a:r>
                <a:rPr sz="1000" b="0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sz="1000" b="0" spc="-75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lang="ru-RU" sz="1000" b="0" spc="20" dirty="0">
                  <a:solidFill>
                    <a:srgbClr val="808285"/>
                  </a:solidFill>
                  <a:latin typeface="SF UI Display"/>
                  <a:cs typeface="SF UI Display"/>
                </a:rPr>
                <a:t>техники</a:t>
              </a:r>
              <a:endParaRPr sz="1000" dirty="0">
                <a:latin typeface="SF UI Display"/>
                <a:cs typeface="SF UI Display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300" y="589620"/>
            <a:ext cx="9730150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096B89"/>
                </a:solidFill>
                <a:latin typeface="SF UI Display"/>
                <a:cs typeface="SF UI Display"/>
              </a:defRPr>
            </a:lvl1pPr>
          </a:lstStyle>
          <a:p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8400"/>
            <a:ext cx="13462669" cy="639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bject 11"/>
          <p:cNvSpPr/>
          <p:nvPr userDrawn="1"/>
        </p:nvSpPr>
        <p:spPr>
          <a:xfrm>
            <a:off x="0" y="1171575"/>
            <a:ext cx="13443585" cy="0"/>
          </a:xfrm>
          <a:custGeom>
            <a:avLst/>
            <a:gdLst/>
            <a:ahLst/>
            <a:cxnLst/>
            <a:rect l="l" t="t" r="r" b="b"/>
            <a:pathLst>
              <a:path w="13443585">
                <a:moveTo>
                  <a:pt x="0" y="0"/>
                </a:moveTo>
                <a:lnTo>
                  <a:pt x="13443458" y="0"/>
                </a:lnTo>
              </a:path>
            </a:pathLst>
          </a:custGeom>
          <a:ln w="12065">
            <a:solidFill>
              <a:srgbClr val="096B8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10347960" y="276225"/>
            <a:ext cx="2777491" cy="749808"/>
            <a:chOff x="10347960" y="276225"/>
            <a:chExt cx="2777491" cy="749808"/>
          </a:xfrm>
        </p:grpSpPr>
        <p:pic>
          <p:nvPicPr>
            <p:cNvPr id="13" name="Рисунок 12" descr="logo.tif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0347960" y="276225"/>
              <a:ext cx="2734056" cy="749808"/>
            </a:xfrm>
            <a:prstGeom prst="rect">
              <a:avLst/>
            </a:prstGeom>
          </p:spPr>
        </p:pic>
        <p:sp>
          <p:nvSpPr>
            <p:cNvPr id="14" name="object 2"/>
            <p:cNvSpPr txBox="1"/>
            <p:nvPr userDrawn="1"/>
          </p:nvSpPr>
          <p:spPr>
            <a:xfrm>
              <a:off x="11094189" y="754933"/>
              <a:ext cx="2031262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ади</a:t>
              </a:r>
              <a:r>
                <a:rPr sz="1000" b="0" spc="2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от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апе</a:t>
              </a:r>
              <a:r>
                <a:rPr sz="1000" b="0" spc="3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в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т</a:t>
              </a:r>
              <a:r>
                <a:rPr sz="1000" b="0" spc="4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и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ч</a:t>
              </a:r>
              <a:r>
                <a:rPr sz="1000" b="0" spc="6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с</a:t>
              </a:r>
              <a:r>
                <a:rPr sz="1000" b="0" spc="1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к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</a:t>
              </a:r>
              <a:r>
                <a:rPr sz="1000" b="0" spc="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й</a:t>
              </a:r>
              <a:r>
                <a:rPr sz="1000" b="0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sz="1000" b="0" spc="-75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lang="ru-RU" sz="1000" b="0" spc="20" dirty="0">
                  <a:solidFill>
                    <a:srgbClr val="808285"/>
                  </a:solidFill>
                  <a:latin typeface="SF UI Display"/>
                  <a:cs typeface="SF UI Display"/>
                </a:rPr>
                <a:t>техники</a:t>
              </a:r>
              <a:endParaRPr sz="1000" dirty="0">
                <a:latin typeface="SF UI Display"/>
                <a:cs typeface="SF UI Display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300" y="589620"/>
            <a:ext cx="9730150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096B89"/>
                </a:solidFill>
                <a:latin typeface="SF UI Display"/>
                <a:cs typeface="SF UI Display"/>
              </a:defRPr>
            </a:lvl1pPr>
          </a:lstStyle>
          <a:p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9680"/>
            <a:ext cx="13449300" cy="639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bject 11"/>
          <p:cNvSpPr/>
          <p:nvPr userDrawn="1"/>
        </p:nvSpPr>
        <p:spPr>
          <a:xfrm>
            <a:off x="0" y="1173607"/>
            <a:ext cx="13443585" cy="0"/>
          </a:xfrm>
          <a:custGeom>
            <a:avLst/>
            <a:gdLst/>
            <a:ahLst/>
            <a:cxnLst/>
            <a:rect l="l" t="t" r="r" b="b"/>
            <a:pathLst>
              <a:path w="13443585">
                <a:moveTo>
                  <a:pt x="0" y="0"/>
                </a:moveTo>
                <a:lnTo>
                  <a:pt x="13443458" y="0"/>
                </a:lnTo>
              </a:path>
            </a:pathLst>
          </a:custGeom>
          <a:ln w="12065">
            <a:solidFill>
              <a:srgbClr val="096B8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10347960" y="276225"/>
            <a:ext cx="2777491" cy="749808"/>
            <a:chOff x="10347960" y="276225"/>
            <a:chExt cx="2777491" cy="749808"/>
          </a:xfrm>
        </p:grpSpPr>
        <p:pic>
          <p:nvPicPr>
            <p:cNvPr id="12" name="Рисунок 11" descr="logo.tif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0347960" y="276225"/>
              <a:ext cx="2734056" cy="749808"/>
            </a:xfrm>
            <a:prstGeom prst="rect">
              <a:avLst/>
            </a:prstGeom>
          </p:spPr>
        </p:pic>
        <p:sp>
          <p:nvSpPr>
            <p:cNvPr id="13" name="object 2"/>
            <p:cNvSpPr txBox="1"/>
            <p:nvPr userDrawn="1"/>
          </p:nvSpPr>
          <p:spPr>
            <a:xfrm>
              <a:off x="11094189" y="754933"/>
              <a:ext cx="2031262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ади</a:t>
              </a:r>
              <a:r>
                <a:rPr sz="1000" b="0" spc="2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от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апе</a:t>
              </a:r>
              <a:r>
                <a:rPr sz="1000" b="0" spc="3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в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т</a:t>
              </a:r>
              <a:r>
                <a:rPr sz="1000" b="0" spc="4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и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ч</a:t>
              </a:r>
              <a:r>
                <a:rPr sz="1000" b="0" spc="6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с</a:t>
              </a:r>
              <a:r>
                <a:rPr sz="1000" b="0" spc="1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к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</a:t>
              </a:r>
              <a:r>
                <a:rPr sz="1000" b="0" spc="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й</a:t>
              </a:r>
              <a:r>
                <a:rPr sz="1000" b="0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sz="1000" b="0" spc="-75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lang="ru-RU" sz="1000" b="0" spc="20" dirty="0">
                  <a:solidFill>
                    <a:srgbClr val="808285"/>
                  </a:solidFill>
                  <a:latin typeface="SF UI Display"/>
                  <a:cs typeface="SF UI Display"/>
                </a:rPr>
                <a:t>техники</a:t>
              </a:r>
              <a:endParaRPr sz="1000" dirty="0">
                <a:latin typeface="SF UI Display"/>
                <a:cs typeface="SF UI Display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8402"/>
            <a:ext cx="13449300" cy="6394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bject 11"/>
          <p:cNvSpPr/>
          <p:nvPr userDrawn="1"/>
        </p:nvSpPr>
        <p:spPr>
          <a:xfrm>
            <a:off x="0" y="1173607"/>
            <a:ext cx="13443585" cy="0"/>
          </a:xfrm>
          <a:custGeom>
            <a:avLst/>
            <a:gdLst/>
            <a:ahLst/>
            <a:cxnLst/>
            <a:rect l="l" t="t" r="r" b="b"/>
            <a:pathLst>
              <a:path w="13443585">
                <a:moveTo>
                  <a:pt x="0" y="0"/>
                </a:moveTo>
                <a:lnTo>
                  <a:pt x="13443458" y="0"/>
                </a:lnTo>
              </a:path>
            </a:pathLst>
          </a:custGeom>
          <a:ln w="12065">
            <a:solidFill>
              <a:srgbClr val="096B8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47300" y="589620"/>
            <a:ext cx="9730150" cy="36933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10347960" y="276225"/>
            <a:ext cx="2777491" cy="749808"/>
            <a:chOff x="10347960" y="276225"/>
            <a:chExt cx="2777491" cy="749808"/>
          </a:xfrm>
        </p:grpSpPr>
        <p:pic>
          <p:nvPicPr>
            <p:cNvPr id="12" name="Рисунок 11" descr="logo.tif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0347960" y="276225"/>
              <a:ext cx="2734056" cy="749808"/>
            </a:xfrm>
            <a:prstGeom prst="rect">
              <a:avLst/>
            </a:prstGeom>
          </p:spPr>
        </p:pic>
        <p:sp>
          <p:nvSpPr>
            <p:cNvPr id="13" name="object 2"/>
            <p:cNvSpPr txBox="1"/>
            <p:nvPr userDrawn="1"/>
          </p:nvSpPr>
          <p:spPr>
            <a:xfrm>
              <a:off x="11094189" y="754933"/>
              <a:ext cx="2031262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ади</a:t>
              </a:r>
              <a:r>
                <a:rPr sz="1000" b="0" spc="2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от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апе</a:t>
              </a:r>
              <a:r>
                <a:rPr sz="1000" b="0" spc="3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в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т</a:t>
              </a:r>
              <a:r>
                <a:rPr sz="1000" b="0" spc="4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и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ч</a:t>
              </a:r>
              <a:r>
                <a:rPr sz="1000" b="0" spc="6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с</a:t>
              </a:r>
              <a:r>
                <a:rPr sz="1000" b="0" spc="1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к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</a:t>
              </a:r>
              <a:r>
                <a:rPr sz="1000" b="0" spc="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й</a:t>
              </a:r>
              <a:r>
                <a:rPr sz="1000" b="0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sz="1000" b="0" spc="-75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lang="ru-RU" sz="1000" b="0" spc="20" dirty="0">
                  <a:solidFill>
                    <a:srgbClr val="808285"/>
                  </a:solidFill>
                  <a:latin typeface="SF UI Display"/>
                  <a:cs typeface="SF UI Display"/>
                </a:rPr>
                <a:t>техники</a:t>
              </a:r>
              <a:endParaRPr sz="1000" dirty="0">
                <a:latin typeface="SF UI Display"/>
                <a:cs typeface="SF UI Display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7300" y="589620"/>
            <a:ext cx="9730150" cy="36933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8713"/>
            <a:ext cx="13449300" cy="639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bject 11"/>
          <p:cNvSpPr/>
          <p:nvPr userDrawn="1"/>
        </p:nvSpPr>
        <p:spPr>
          <a:xfrm>
            <a:off x="0" y="1173607"/>
            <a:ext cx="13443585" cy="0"/>
          </a:xfrm>
          <a:custGeom>
            <a:avLst/>
            <a:gdLst/>
            <a:ahLst/>
            <a:cxnLst/>
            <a:rect l="l" t="t" r="r" b="b"/>
            <a:pathLst>
              <a:path w="13443585">
                <a:moveTo>
                  <a:pt x="0" y="0"/>
                </a:moveTo>
                <a:lnTo>
                  <a:pt x="13443458" y="0"/>
                </a:lnTo>
              </a:path>
            </a:pathLst>
          </a:custGeom>
          <a:ln w="12065">
            <a:solidFill>
              <a:srgbClr val="096B8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grpSp>
        <p:nvGrpSpPr>
          <p:cNvPr id="5" name="Группа 4"/>
          <p:cNvGrpSpPr/>
          <p:nvPr userDrawn="1"/>
        </p:nvGrpSpPr>
        <p:grpSpPr>
          <a:xfrm>
            <a:off x="10346242" y="276225"/>
            <a:ext cx="2779209" cy="752500"/>
            <a:chOff x="10346242" y="276225"/>
            <a:chExt cx="2779209" cy="752500"/>
          </a:xfrm>
        </p:grpSpPr>
        <p:sp>
          <p:nvSpPr>
            <p:cNvPr id="6" name="object 2"/>
            <p:cNvSpPr txBox="1"/>
            <p:nvPr userDrawn="1"/>
          </p:nvSpPr>
          <p:spPr>
            <a:xfrm>
              <a:off x="11094189" y="754933"/>
              <a:ext cx="2031262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ади</a:t>
              </a:r>
              <a:r>
                <a:rPr sz="1000" b="0" spc="2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от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р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апе</a:t>
              </a:r>
              <a:r>
                <a:rPr sz="1000" b="0" spc="3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в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т</a:t>
              </a:r>
              <a:r>
                <a:rPr sz="1000" b="0" spc="4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и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ч</a:t>
              </a:r>
              <a:r>
                <a:rPr sz="1000" b="0" spc="6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е</a:t>
              </a:r>
              <a:r>
                <a:rPr sz="1000" b="0" spc="5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с</a:t>
              </a:r>
              <a:r>
                <a:rPr sz="1000" b="0" spc="1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к</a:t>
              </a:r>
              <a:r>
                <a:rPr sz="1000" b="0" spc="50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о</a:t>
              </a:r>
              <a:r>
                <a:rPr sz="1000" b="0" spc="5" dirty="0" err="1">
                  <a:solidFill>
                    <a:srgbClr val="808285"/>
                  </a:solidFill>
                  <a:latin typeface="SF UI Display"/>
                  <a:cs typeface="SF UI Display"/>
                </a:rPr>
                <a:t>й</a:t>
              </a:r>
              <a:r>
                <a:rPr sz="1000" b="0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sz="1000" b="0" spc="-75" dirty="0">
                  <a:solidFill>
                    <a:srgbClr val="808285"/>
                  </a:solidFill>
                  <a:latin typeface="SF UI Display"/>
                  <a:cs typeface="SF UI Display"/>
                </a:rPr>
                <a:t> </a:t>
              </a:r>
              <a:r>
                <a:rPr lang="ru-RU" sz="1000" b="0" spc="20" dirty="0">
                  <a:solidFill>
                    <a:srgbClr val="808285"/>
                  </a:solidFill>
                  <a:latin typeface="SF UI Display"/>
                  <a:cs typeface="SF UI Display"/>
                </a:rPr>
                <a:t>техники</a:t>
              </a:r>
              <a:endParaRPr sz="1000" dirty="0">
                <a:latin typeface="SF UI Display"/>
                <a:cs typeface="SF UI Display"/>
              </a:endParaRPr>
            </a:p>
          </p:txBody>
        </p:sp>
        <p:pic>
          <p:nvPicPr>
            <p:cNvPr id="7" name="Рисунок 6" descr="logo.emf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10346242" y="276225"/>
              <a:ext cx="2743238" cy="7525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1" r:id="rId3"/>
    <p:sldLayoutId id="2147483672" r:id="rId4"/>
    <p:sldLayoutId id="2147483669" r:id="rId5"/>
    <p:sldLayoutId id="2147483662" r:id="rId6"/>
    <p:sldLayoutId id="2147483664" r:id="rId7"/>
    <p:sldLayoutId id="2147483665" r:id="rId8"/>
    <p:sldLayoutId id="2147483666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 descr="fon.emf"/>
          <p:cNvPicPr>
            <a:picLocks noChangeAspect="1"/>
          </p:cNvPicPr>
          <p:nvPr userDrawn="1"/>
        </p:nvPicPr>
        <p:blipFill>
          <a:blip r:embed="rId2" cstate="print"/>
          <a:srcRect r="13310" b="25651"/>
          <a:stretch>
            <a:fillRect/>
          </a:stretch>
        </p:blipFill>
        <p:spPr>
          <a:xfrm>
            <a:off x="279456" y="3352719"/>
            <a:ext cx="4123344" cy="4194301"/>
          </a:xfrm>
          <a:prstGeom prst="rect">
            <a:avLst/>
          </a:prstGeom>
        </p:spPr>
      </p:pic>
      <p:sp>
        <p:nvSpPr>
          <p:cNvPr id="19" name="object 15"/>
          <p:cNvSpPr txBox="1"/>
          <p:nvPr userDrawn="1"/>
        </p:nvSpPr>
        <p:spPr>
          <a:xfrm>
            <a:off x="820380" y="2575199"/>
            <a:ext cx="28073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0" spc="65" dirty="0" err="1">
                <a:solidFill>
                  <a:srgbClr val="808285"/>
                </a:solidFill>
                <a:latin typeface="SF UI Display"/>
                <a:cs typeface="SF UI Display"/>
              </a:rPr>
              <a:t>р</a:t>
            </a:r>
            <a:r>
              <a:rPr sz="1400" b="0" spc="80" dirty="0" err="1">
                <a:solidFill>
                  <a:srgbClr val="808285"/>
                </a:solidFill>
                <a:latin typeface="SF UI Display"/>
                <a:cs typeface="SF UI Display"/>
              </a:rPr>
              <a:t>ади</a:t>
            </a:r>
            <a:r>
              <a:rPr sz="1400" b="0" spc="35" dirty="0" err="1">
                <a:solidFill>
                  <a:srgbClr val="808285"/>
                </a:solidFill>
                <a:latin typeface="SF UI Display"/>
                <a:cs typeface="SF UI Display"/>
              </a:rPr>
              <a:t>от</a:t>
            </a:r>
            <a:r>
              <a:rPr sz="1400" b="0" spc="80" dirty="0" err="1">
                <a:solidFill>
                  <a:srgbClr val="808285"/>
                </a:solidFill>
                <a:latin typeface="SF UI Display"/>
                <a:cs typeface="SF UI Display"/>
              </a:rPr>
              <a:t>е</a:t>
            </a:r>
            <a:r>
              <a:rPr sz="1400" b="0" spc="65" dirty="0" err="1">
                <a:solidFill>
                  <a:srgbClr val="808285"/>
                </a:solidFill>
                <a:latin typeface="SF UI Display"/>
                <a:cs typeface="SF UI Display"/>
              </a:rPr>
              <a:t>р</a:t>
            </a:r>
            <a:r>
              <a:rPr sz="1400" b="0" spc="80" dirty="0" err="1">
                <a:solidFill>
                  <a:srgbClr val="808285"/>
                </a:solidFill>
                <a:latin typeface="SF UI Display"/>
                <a:cs typeface="SF UI Display"/>
              </a:rPr>
              <a:t>апе</a:t>
            </a:r>
            <a:r>
              <a:rPr sz="1400" b="0" spc="50" dirty="0" err="1">
                <a:solidFill>
                  <a:srgbClr val="808285"/>
                </a:solidFill>
                <a:latin typeface="SF UI Display"/>
                <a:cs typeface="SF UI Display"/>
              </a:rPr>
              <a:t>в</a:t>
            </a:r>
            <a:r>
              <a:rPr sz="1400" b="0" spc="75" dirty="0" err="1">
                <a:solidFill>
                  <a:srgbClr val="808285"/>
                </a:solidFill>
                <a:latin typeface="SF UI Display"/>
                <a:cs typeface="SF UI Display"/>
              </a:rPr>
              <a:t>т</a:t>
            </a:r>
            <a:r>
              <a:rPr sz="1400" b="0" spc="55" dirty="0" err="1">
                <a:solidFill>
                  <a:srgbClr val="808285"/>
                </a:solidFill>
                <a:latin typeface="SF UI Display"/>
                <a:cs typeface="SF UI Display"/>
              </a:rPr>
              <a:t>и</a:t>
            </a:r>
            <a:r>
              <a:rPr sz="1400" b="0" spc="80" dirty="0" err="1">
                <a:solidFill>
                  <a:srgbClr val="808285"/>
                </a:solidFill>
                <a:latin typeface="SF UI Display"/>
                <a:cs typeface="SF UI Display"/>
              </a:rPr>
              <a:t>ч</a:t>
            </a:r>
            <a:r>
              <a:rPr sz="1400" b="0" spc="85" dirty="0" err="1">
                <a:solidFill>
                  <a:srgbClr val="808285"/>
                </a:solidFill>
                <a:latin typeface="SF UI Display"/>
                <a:cs typeface="SF UI Display"/>
              </a:rPr>
              <a:t>е</a:t>
            </a:r>
            <a:r>
              <a:rPr sz="1400" b="0" spc="75" dirty="0" err="1">
                <a:solidFill>
                  <a:srgbClr val="808285"/>
                </a:solidFill>
                <a:latin typeface="SF UI Display"/>
                <a:cs typeface="SF UI Display"/>
              </a:rPr>
              <a:t>с</a:t>
            </a:r>
            <a:r>
              <a:rPr sz="1400" b="0" spc="25" dirty="0" err="1">
                <a:solidFill>
                  <a:srgbClr val="808285"/>
                </a:solidFill>
                <a:latin typeface="SF UI Display"/>
                <a:cs typeface="SF UI Display"/>
              </a:rPr>
              <a:t>к</a:t>
            </a:r>
            <a:r>
              <a:rPr sz="1400" b="0" spc="80" dirty="0" err="1">
                <a:solidFill>
                  <a:srgbClr val="808285"/>
                </a:solidFill>
                <a:latin typeface="SF UI Display"/>
                <a:cs typeface="SF UI Display"/>
              </a:rPr>
              <a:t>о</a:t>
            </a:r>
            <a:r>
              <a:rPr sz="1400" b="0" spc="5" dirty="0" err="1">
                <a:solidFill>
                  <a:srgbClr val="808285"/>
                </a:solidFill>
                <a:latin typeface="SF UI Display"/>
                <a:cs typeface="SF UI Display"/>
              </a:rPr>
              <a:t>й</a:t>
            </a:r>
            <a:r>
              <a:rPr sz="1400" b="0" dirty="0">
                <a:solidFill>
                  <a:srgbClr val="808285"/>
                </a:solidFill>
                <a:latin typeface="SF UI Display"/>
                <a:cs typeface="SF UI Display"/>
              </a:rPr>
              <a:t> </a:t>
            </a:r>
            <a:r>
              <a:rPr sz="1400" b="0" spc="35" dirty="0" err="1">
                <a:solidFill>
                  <a:srgbClr val="808285"/>
                </a:solidFill>
                <a:latin typeface="SF UI Display"/>
                <a:cs typeface="SF UI Display"/>
              </a:rPr>
              <a:t>т</a:t>
            </a:r>
            <a:r>
              <a:rPr sz="1400" b="0" spc="45" dirty="0" err="1">
                <a:solidFill>
                  <a:srgbClr val="808285"/>
                </a:solidFill>
                <a:latin typeface="SF UI Display"/>
                <a:cs typeface="SF UI Display"/>
              </a:rPr>
              <a:t>е</a:t>
            </a:r>
            <a:r>
              <a:rPr lang="ru-RU" sz="1400" b="0" spc="45" dirty="0" err="1">
                <a:solidFill>
                  <a:srgbClr val="808285"/>
                </a:solidFill>
                <a:latin typeface="SF UI Display"/>
                <a:cs typeface="SF UI Display"/>
              </a:rPr>
              <a:t>хники</a:t>
            </a:r>
            <a:endParaRPr sz="1400" dirty="0">
              <a:latin typeface="SF UI Display"/>
              <a:cs typeface="SF UI Display"/>
            </a:endParaRPr>
          </a:p>
        </p:txBody>
      </p:sp>
      <p:pic>
        <p:nvPicPr>
          <p:cNvPr id="29" name="Рисунок 28" descr="logo-2.e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06170" y="834745"/>
            <a:ext cx="2814863" cy="1698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4" Type="http://schemas.openxmlformats.org/officeDocument/2006/relationships/image" Target="../media/image60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Рисунок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" y="0"/>
            <a:ext cx="13443539" cy="7562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7152859"/>
            <a:ext cx="13466440" cy="231444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</p:spPr>
        <p:txBody>
          <a:bodyPr wrap="square" lIns="107287" tIns="53643" rIns="107287" bIns="53643" rtlCol="0">
            <a:spAutoFit/>
          </a:bodyPr>
          <a:lstStyle/>
          <a:p>
            <a:pPr lvl="0" algn="ctr">
              <a:defRPr/>
            </a:pPr>
            <a:r>
              <a:rPr lang="ru-RU" sz="800" dirty="0">
                <a:solidFill>
                  <a:srgbClr val="1F497D"/>
                </a:solidFill>
              </a:rPr>
              <a:t>Информация, содержащаяся в настоящей презентации, является конфиденциальной и предоставляется исключительно в информационных целях и не может быть воспроизведена, ретранслирована или распространена среди других лиц или опубликована, полностью или частично.</a:t>
            </a:r>
            <a:endParaRPr lang="ru-RU" sz="800" dirty="0">
              <a:solidFill>
                <a:srgbClr val="1F497D"/>
              </a:solidFill>
              <a:latin typeface="Franklin Gothic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645" y="421082"/>
            <a:ext cx="1344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SF UI Display" panose="00000300000000000000" pitchFamily="50" charset="0"/>
              </a:rPr>
              <a:t>МЕДИЦИНСКИЕ ЛИНЕЙНЫЕ УСКОРИТЕЛИ </a:t>
            </a:r>
            <a:r>
              <a:rPr lang="en-US" b="1" dirty="0">
                <a:solidFill>
                  <a:schemeClr val="bg1"/>
                </a:solidFill>
                <a:latin typeface="SF UI Display" panose="00000300000000000000" pitchFamily="50" charset="0"/>
              </a:rPr>
              <a:t>VARIAN </a:t>
            </a:r>
            <a:br>
              <a:rPr lang="ru-RU" b="1" dirty="0">
                <a:solidFill>
                  <a:schemeClr val="bg1"/>
                </a:solidFill>
                <a:latin typeface="SF UI Display" panose="00000300000000000000" pitchFamily="50" charset="0"/>
              </a:rPr>
            </a:br>
            <a:r>
              <a:rPr lang="ru-RU" b="1" dirty="0">
                <a:solidFill>
                  <a:schemeClr val="bg1"/>
                </a:solidFill>
                <a:latin typeface="SF UI Display" panose="00000300000000000000" pitchFamily="50" charset="0"/>
              </a:rPr>
              <a:t>ОТ ЛИЦЕНЗИРОВАННОГО РОССИЙСКОГО ПРЕДСТАВИТЕЛЯ</a:t>
            </a:r>
          </a:p>
        </p:txBody>
      </p:sp>
      <p:pic>
        <p:nvPicPr>
          <p:cNvPr id="61" name="Рисунок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1276503"/>
            <a:ext cx="5289212" cy="144263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822720" y="3925470"/>
            <a:ext cx="778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SF UI Display" panose="00000300000000000000" pitchFamily="50" charset="0"/>
              </a:rPr>
              <a:t>ЛИНЕЙКА АППАРАТОВ </a:t>
            </a:r>
            <a:r>
              <a:rPr lang="en-US" b="1" dirty="0">
                <a:solidFill>
                  <a:srgbClr val="002060"/>
                </a:solidFill>
                <a:latin typeface="SF UI Display" panose="00000300000000000000" pitchFamily="50" charset="0"/>
              </a:rPr>
              <a:t>VARIAN </a:t>
            </a:r>
            <a:r>
              <a:rPr lang="ru-RU" b="1" dirty="0">
                <a:solidFill>
                  <a:srgbClr val="002060"/>
                </a:solidFill>
                <a:latin typeface="SF UI Display" panose="00000300000000000000" pitchFamily="50" charset="0"/>
              </a:rPr>
              <a:t>ПРОИЗВОДСТВА ФАБРИКИ РТТ</a:t>
            </a:r>
          </a:p>
        </p:txBody>
      </p:sp>
      <p:sp>
        <p:nvSpPr>
          <p:cNvPr id="63" name="object 9"/>
          <p:cNvSpPr/>
          <p:nvPr/>
        </p:nvSpPr>
        <p:spPr>
          <a:xfrm>
            <a:off x="275151" y="4430737"/>
            <a:ext cx="3124200" cy="2543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8"/>
          <p:cNvSpPr/>
          <p:nvPr/>
        </p:nvSpPr>
        <p:spPr>
          <a:xfrm>
            <a:off x="4376671" y="4430737"/>
            <a:ext cx="3525796" cy="28278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1"/>
          <p:cNvSpPr txBox="1"/>
          <p:nvPr/>
        </p:nvSpPr>
        <p:spPr>
          <a:xfrm>
            <a:off x="2797202" y="4659228"/>
            <a:ext cx="1767889" cy="823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6192"/>
                </a:solidFill>
                <a:latin typeface="SF UI Display"/>
                <a:cs typeface="SF UI Display"/>
              </a:rPr>
              <a:t>UNIQUE</a:t>
            </a:r>
            <a:r>
              <a:rPr lang="ru-RU" sz="1800" b="1" spc="25" dirty="0">
                <a:latin typeface="SF UI Display"/>
                <a:cs typeface="SF UI Display"/>
              </a:rPr>
              <a:t> </a:t>
            </a:r>
            <a:r>
              <a:rPr lang="ru-RU" sz="1800" b="1" spc="25" dirty="0">
                <a:solidFill>
                  <a:srgbClr val="006192"/>
                </a:solidFill>
                <a:latin typeface="SF UI Display"/>
                <a:cs typeface="SF UI Display"/>
              </a:rPr>
              <a:t>™</a:t>
            </a:r>
            <a:r>
              <a:rPr lang="ru-RU" sz="1800" b="1" spc="25" dirty="0">
                <a:latin typeface="SF UI Display"/>
                <a:cs typeface="SF UI Display"/>
              </a:rPr>
              <a:t> </a:t>
            </a:r>
            <a:r>
              <a:rPr lang="ru-RU" sz="1100" spc="-10" dirty="0">
                <a:solidFill>
                  <a:srgbClr val="006192"/>
                </a:solidFill>
                <a:latin typeface="SF UI Display"/>
                <a:cs typeface="SF UI Display"/>
              </a:rPr>
              <a:t>НИЗКОЭНЕРГЕТИЧЕСКИЙ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100" dirty="0">
                <a:solidFill>
                  <a:srgbClr val="006192"/>
                </a:solidFill>
                <a:latin typeface="SF UI Display"/>
                <a:cs typeface="SF UI Display"/>
              </a:rPr>
              <a:t>ЛИНЕЙНЫЙ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100" spc="-15" dirty="0">
                <a:solidFill>
                  <a:srgbClr val="006192"/>
                </a:solidFill>
                <a:latin typeface="SF UI Display"/>
                <a:cs typeface="SF UI Display"/>
              </a:rPr>
              <a:t>УСКОРИТЕЛЬ</a:t>
            </a:r>
            <a:endParaRPr sz="1100" dirty="0">
              <a:solidFill>
                <a:srgbClr val="006192"/>
              </a:solidFill>
              <a:latin typeface="SF UI Display"/>
              <a:cs typeface="SF UI Display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45A393-C078-4BAD-B740-2A706FA317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t="12861" r="3411" b="13641"/>
          <a:stretch/>
        </p:blipFill>
        <p:spPr>
          <a:xfrm>
            <a:off x="8773098" y="4854074"/>
            <a:ext cx="3276600" cy="1981201"/>
          </a:xfrm>
          <a:prstGeom prst="rect">
            <a:avLst/>
          </a:prstGeom>
        </p:spPr>
      </p:pic>
      <p:sp>
        <p:nvSpPr>
          <p:cNvPr id="68" name="object 11">
            <a:extLst>
              <a:ext uri="{FF2B5EF4-FFF2-40B4-BE49-F238E27FC236}">
                <a16:creationId xmlns:a16="http://schemas.microsoft.com/office/drawing/2014/main" id="{ABD823FF-2C49-431A-88F7-6FEF3F7C4F1D}"/>
              </a:ext>
            </a:extLst>
          </p:cNvPr>
          <p:cNvSpPr txBox="1"/>
          <p:nvPr/>
        </p:nvSpPr>
        <p:spPr>
          <a:xfrm>
            <a:off x="10818266" y="4659228"/>
            <a:ext cx="1859830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spc="-20" dirty="0">
                <a:solidFill>
                  <a:srgbClr val="006192"/>
                </a:solidFill>
                <a:latin typeface="SF UI Display"/>
                <a:cs typeface="SF UI Display"/>
              </a:rPr>
              <a:t>HALCYON®</a:t>
            </a:r>
            <a:endParaRPr lang="ru-RU" b="1" spc="-20" dirty="0">
              <a:solidFill>
                <a:srgbClr val="006192"/>
              </a:solidFill>
              <a:latin typeface="SF UI Display"/>
              <a:cs typeface="SF UI Display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100" spc="-10" dirty="0">
                <a:solidFill>
                  <a:srgbClr val="006192"/>
                </a:solidFill>
                <a:latin typeface="SF UI Display"/>
                <a:cs typeface="SF UI Display"/>
              </a:rPr>
              <a:t>СИСТЕМА РАДИОТЕРАПИИ ТУННЕЛЬНОГО </a:t>
            </a:r>
            <a:r>
              <a:rPr lang="ru-RU" sz="1100" spc="-5" dirty="0">
                <a:solidFill>
                  <a:srgbClr val="006192"/>
                </a:solidFill>
                <a:latin typeface="SF UI Display"/>
                <a:cs typeface="SF UI Display"/>
              </a:rPr>
              <a:t>ТИПА</a:t>
            </a:r>
            <a:endParaRPr sz="1100" dirty="0">
              <a:solidFill>
                <a:srgbClr val="006192"/>
              </a:solidFill>
              <a:latin typeface="SF UI Display"/>
              <a:cs typeface="SF UI Display"/>
            </a:endParaRPr>
          </a:p>
        </p:txBody>
      </p:sp>
      <p:sp>
        <p:nvSpPr>
          <p:cNvPr id="67" name="object 11"/>
          <p:cNvSpPr txBox="1"/>
          <p:nvPr/>
        </p:nvSpPr>
        <p:spPr>
          <a:xfrm>
            <a:off x="7074022" y="4574589"/>
            <a:ext cx="2165228" cy="992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spc="-10" dirty="0">
                <a:solidFill>
                  <a:srgbClr val="006192"/>
                </a:solidFill>
                <a:latin typeface="SF UI Display"/>
                <a:cs typeface="SF UI Display"/>
              </a:rPr>
              <a:t>CLINAC</a:t>
            </a:r>
            <a:r>
              <a:rPr lang="ru-RU" b="1" spc="-5" dirty="0">
                <a:solidFill>
                  <a:srgbClr val="006192"/>
                </a:solidFill>
                <a:latin typeface="SF UI Display"/>
                <a:cs typeface="SF UI Display"/>
              </a:rPr>
              <a:t>®</a:t>
            </a:r>
            <a:r>
              <a:rPr lang="en-US" b="1" spc="-5" dirty="0">
                <a:solidFill>
                  <a:srgbClr val="006192"/>
                </a:solidFill>
                <a:latin typeface="SF UI Display"/>
                <a:cs typeface="SF UI Display"/>
              </a:rPr>
              <a:t> </a:t>
            </a:r>
            <a:r>
              <a:rPr b="1" spc="-5" dirty="0">
                <a:solidFill>
                  <a:srgbClr val="006192"/>
                </a:solidFill>
                <a:latin typeface="SF UI Display"/>
                <a:cs typeface="SF UI Display"/>
              </a:rPr>
              <a:t>i</a:t>
            </a:r>
            <a:r>
              <a:rPr lang="en-US" b="1" spc="-5" dirty="0">
                <a:solidFill>
                  <a:srgbClr val="006192"/>
                </a:solidFill>
                <a:latin typeface="SF UI Display"/>
                <a:cs typeface="SF UI Display"/>
              </a:rPr>
              <a:t>X </a:t>
            </a:r>
            <a:r>
              <a:rPr lang="ru-RU" sz="1100" spc="-10" dirty="0">
                <a:solidFill>
                  <a:srgbClr val="006192"/>
                </a:solidFill>
                <a:latin typeface="SF UI Display"/>
                <a:cs typeface="SF UI Display"/>
              </a:rPr>
              <a:t>ВЫСОКОЭНЕРГЕТИЧЕСКИЙ </a:t>
            </a:r>
            <a:br>
              <a:rPr lang="ru-RU" sz="1100" spc="-10" dirty="0">
                <a:solidFill>
                  <a:srgbClr val="006192"/>
                </a:solidFill>
                <a:latin typeface="SF UI Display"/>
                <a:cs typeface="SF UI Display"/>
              </a:rPr>
            </a:br>
            <a:r>
              <a:rPr lang="ru-RU" sz="1100" dirty="0">
                <a:solidFill>
                  <a:srgbClr val="006192"/>
                </a:solidFill>
                <a:latin typeface="SF UI Display"/>
                <a:cs typeface="SF UI Display"/>
              </a:rPr>
              <a:t>ЛИНЕЙНЫЙ 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100" spc="-15" dirty="0">
                <a:solidFill>
                  <a:srgbClr val="006192"/>
                </a:solidFill>
                <a:latin typeface="SF UI Display"/>
                <a:cs typeface="SF UI Display"/>
              </a:rPr>
              <a:t>УСКОРИТЕЛЬ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100" dirty="0">
              <a:solidFill>
                <a:srgbClr val="006192"/>
              </a:solidFill>
              <a:latin typeface="SF UI Display"/>
              <a:cs typeface="SF UI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26730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9602" y="523024"/>
            <a:ext cx="9730150" cy="369332"/>
          </a:xfrm>
        </p:spPr>
        <p:txBody>
          <a:bodyPr/>
          <a:lstStyle/>
          <a:p>
            <a:r>
              <a:rPr lang="en-US" b="1" kern="1200" spc="-5" dirty="0">
                <a:solidFill>
                  <a:srgbClr val="006192"/>
                </a:solidFill>
                <a:latin typeface="SF UI Display" panose="00000300000000000000" pitchFamily="50" charset="0"/>
              </a:rPr>
              <a:t>HALCYON: </a:t>
            </a:r>
            <a:r>
              <a:rPr lang="ru-RU" kern="1200" spc="-5" dirty="0">
                <a:solidFill>
                  <a:srgbClr val="006192"/>
                </a:solidFill>
                <a:latin typeface="SF UI Display" panose="00000300000000000000" pitchFamily="50" charset="0"/>
              </a:rPr>
              <a:t>ШАГ В БУДУЩЕЕ РАДИОТЕРАПИИ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E8D5C2-F99A-437E-A8D7-4ED342BA79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t="11712" r="13131" b="10706"/>
          <a:stretch/>
        </p:blipFill>
        <p:spPr>
          <a:xfrm>
            <a:off x="7941300" y="2914926"/>
            <a:ext cx="5508000" cy="4647924"/>
          </a:xfrm>
          <a:prstGeom prst="rect">
            <a:avLst/>
          </a:prstGeom>
        </p:spPr>
      </p:pic>
      <p:sp>
        <p:nvSpPr>
          <p:cNvPr id="4" name="object 12"/>
          <p:cNvSpPr txBox="1"/>
          <p:nvPr/>
        </p:nvSpPr>
        <p:spPr>
          <a:xfrm>
            <a:off x="348846" y="1398655"/>
            <a:ext cx="6254641" cy="320588"/>
          </a:xfrm>
          <a:prstGeom prst="rect">
            <a:avLst/>
          </a:prstGeom>
        </p:spPr>
        <p:txBody>
          <a:bodyPr vert="horz" wrap="square" lIns="0" tIns="12688" rIns="0" bIns="0" rtlCol="0">
            <a:spAutoFit/>
          </a:bodyPr>
          <a:lstStyle>
            <a:lvl1pPr marL="12689">
              <a:spcBef>
                <a:spcPts val="100"/>
              </a:spcBef>
              <a:defRPr sz="2398" b="1" i="0" spc="-35">
                <a:solidFill>
                  <a:srgbClr val="096B89"/>
                </a:solidFill>
                <a:latin typeface="SF UI Display"/>
                <a:ea typeface="+mj-ea"/>
                <a:cs typeface="SF UI Display"/>
              </a:defRPr>
            </a:lvl1pPr>
          </a:lstStyle>
          <a:p>
            <a:pPr>
              <a:defRPr/>
            </a:pPr>
            <a:r>
              <a:rPr lang="en-US" sz="2000" dirty="0"/>
              <a:t>3 </a:t>
            </a:r>
            <a:r>
              <a:rPr lang="ru-RU" sz="2000" dirty="0"/>
              <a:t>КЛЮЧЕВЫХ ПРЕИМУЩЕСТВА</a:t>
            </a:r>
            <a:r>
              <a:rPr lang="en-US" sz="2000" dirty="0"/>
              <a:t> HALCYON</a:t>
            </a:r>
            <a:endParaRPr lang="ru-RU" sz="2000" dirty="0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17ED93A7-F411-4772-9B1C-DC1F69045859}"/>
              </a:ext>
            </a:extLst>
          </p:cNvPr>
          <p:cNvSpPr txBox="1"/>
          <p:nvPr/>
        </p:nvSpPr>
        <p:spPr>
          <a:xfrm>
            <a:off x="1033569" y="2086209"/>
            <a:ext cx="4163245" cy="3510502"/>
          </a:xfrm>
          <a:prstGeom prst="rect">
            <a:avLst/>
          </a:prstGeom>
        </p:spPr>
        <p:txBody>
          <a:bodyPr vert="horz" wrap="square" lIns="0" tIns="11419" rIns="0" bIns="0" rtlCol="0">
            <a:spAutoFit/>
          </a:bodyPr>
          <a:lstStyle/>
          <a:p>
            <a:pPr marL="12689" marR="5075" defTabSz="913577">
              <a:lnSpc>
                <a:spcPct val="102000"/>
              </a:lnSpc>
              <a:spcBef>
                <a:spcPts val="90"/>
              </a:spcBef>
              <a:spcAft>
                <a:spcPts val="600"/>
              </a:spcAft>
              <a:defRPr/>
            </a:pPr>
            <a:r>
              <a:rPr lang="ru-RU" sz="1400" b="1" spc="15" dirty="0">
                <a:solidFill>
                  <a:srgbClr val="096B89"/>
                </a:solidFill>
                <a:latin typeface="SF UI Display"/>
              </a:rPr>
              <a:t>МАКСИМАЛЬНАЯ ЭФФЕКТИВНОСТЬ</a:t>
            </a:r>
          </a:p>
          <a:p>
            <a:pPr marL="12689" marR="5075" defTabSz="913577">
              <a:lnSpc>
                <a:spcPct val="102000"/>
              </a:lnSpc>
              <a:spcBef>
                <a:spcPts val="90"/>
              </a:spcBef>
              <a:defRPr/>
            </a:pPr>
            <a:r>
              <a:rPr lang="ru-RU" sz="1300" spc="15" dirty="0">
                <a:solidFill>
                  <a:srgbClr val="096B89"/>
                </a:solidFill>
                <a:latin typeface="SF UI Display"/>
              </a:rPr>
              <a:t>Беспрецедентная скорость лечения: </a:t>
            </a:r>
            <a:endParaRPr lang="ru-RU" sz="1300" dirty="0">
              <a:solidFill>
                <a:prstClr val="black"/>
              </a:solidFill>
              <a:latin typeface="SF UI Display"/>
              <a:cs typeface="SF UI Display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Высокая скорость движения </a:t>
            </a:r>
            <a:r>
              <a:rPr lang="ru-RU" sz="1200" spc="-10" dirty="0" err="1">
                <a:solidFill>
                  <a:srgbClr val="231F20"/>
                </a:solidFill>
                <a:latin typeface="SF UI Display"/>
              </a:rPr>
              <a:t>гентри</a:t>
            </a: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 и МЛК нового поколения позволяет проводить лечение с максимальной мощностью дозы.</a:t>
            </a:r>
            <a:br>
              <a:rPr lang="ru-RU" sz="1200" spc="-10" dirty="0">
                <a:solidFill>
                  <a:srgbClr val="231F20"/>
                </a:solidFill>
                <a:latin typeface="SF UI Display"/>
              </a:rPr>
            </a:br>
            <a:endParaRPr lang="ru-RU" sz="1200" spc="15" dirty="0">
              <a:solidFill>
                <a:srgbClr val="096B89"/>
              </a:solidFill>
              <a:latin typeface="SF UI Display"/>
            </a:endParaRPr>
          </a:p>
          <a:p>
            <a:pPr>
              <a:defRPr/>
            </a:pPr>
            <a:r>
              <a:rPr lang="ru-RU" sz="1300" spc="15" dirty="0">
                <a:solidFill>
                  <a:srgbClr val="096B89"/>
                </a:solidFill>
                <a:latin typeface="SF UI Display"/>
              </a:rPr>
              <a:t>Оптимизированный рабочий процесс</a:t>
            </a:r>
            <a:r>
              <a:rPr lang="en-US" sz="1300" spc="15" dirty="0">
                <a:solidFill>
                  <a:srgbClr val="096B89"/>
                </a:solidFill>
                <a:latin typeface="SF UI Display"/>
              </a:rPr>
              <a:t>:</a:t>
            </a:r>
            <a:endParaRPr lang="ru-RU" sz="1300" spc="15" dirty="0">
              <a:solidFill>
                <a:srgbClr val="096B89"/>
              </a:solidFill>
              <a:latin typeface="SF UI Display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Сеанс лучевой терапии обычно занимает менее </a:t>
            </a:r>
            <a:br>
              <a:rPr lang="ru-RU" sz="1200" spc="-10" dirty="0">
                <a:solidFill>
                  <a:srgbClr val="231F20"/>
                </a:solidFill>
                <a:latin typeface="SF UI Display"/>
              </a:rPr>
            </a:b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10 мин</a:t>
            </a:r>
            <a:r>
              <a:rPr lang="en-US" sz="1200" spc="-10" dirty="0">
                <a:solidFill>
                  <a:srgbClr val="231F20"/>
                </a:solidFill>
                <a:latin typeface="SF UI Display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Быстрое и безопасное позиционирование пациента без необходимости ручного управления.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Продолжительность ежедневного теста </a:t>
            </a:r>
            <a:r>
              <a:rPr lang="en-US" sz="1200" spc="-10" dirty="0">
                <a:solidFill>
                  <a:srgbClr val="231F20"/>
                </a:solidFill>
                <a:latin typeface="SF UI Display"/>
              </a:rPr>
              <a:t>MPC* </a:t>
            </a: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- не более 5 мин.</a:t>
            </a:r>
            <a:br>
              <a:rPr lang="ru-RU" sz="1200" spc="-10" dirty="0">
                <a:solidFill>
                  <a:srgbClr val="231F20"/>
                </a:solidFill>
                <a:latin typeface="SF UI Display"/>
              </a:rPr>
            </a:br>
            <a:endParaRPr lang="ru-RU" sz="1200" spc="-10" dirty="0">
              <a:solidFill>
                <a:srgbClr val="231F20"/>
              </a:solidFill>
              <a:latin typeface="SF UI Display"/>
            </a:endParaRPr>
          </a:p>
          <a:p>
            <a:pPr>
              <a:defRPr/>
            </a:pPr>
            <a:r>
              <a:rPr lang="ru-RU" sz="1300" spc="15" dirty="0">
                <a:solidFill>
                  <a:srgbClr val="096B89"/>
                </a:solidFill>
                <a:latin typeface="SF UI Display"/>
              </a:rPr>
              <a:t>Простота эксплуатации</a:t>
            </a:r>
            <a:r>
              <a:rPr lang="en-US" sz="1300" spc="15" dirty="0">
                <a:solidFill>
                  <a:srgbClr val="096B89"/>
                </a:solidFill>
                <a:latin typeface="SF UI Display"/>
              </a:rPr>
              <a:t>:</a:t>
            </a:r>
            <a:endParaRPr lang="en-US" sz="1300" spc="-10" dirty="0">
              <a:solidFill>
                <a:srgbClr val="231F20"/>
              </a:solidFill>
              <a:latin typeface="SF UI Display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Установка и ввод в эксплуатацию – до 15 дней**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Сниженное энергопотребление по сравнению с другими системами радиотерапии</a:t>
            </a: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D46A881E-01FD-4894-8DC8-41FB673E3DF8}"/>
              </a:ext>
            </a:extLst>
          </p:cNvPr>
          <p:cNvSpPr txBox="1"/>
          <p:nvPr/>
        </p:nvSpPr>
        <p:spPr>
          <a:xfrm>
            <a:off x="5801104" y="2086209"/>
            <a:ext cx="2590800" cy="3587702"/>
          </a:xfrm>
          <a:prstGeom prst="rect">
            <a:avLst/>
          </a:prstGeom>
        </p:spPr>
        <p:txBody>
          <a:bodyPr vert="horz" wrap="square" lIns="0" tIns="11419" rIns="0" bIns="0" rtlCol="0">
            <a:spAutoFit/>
          </a:bodyPr>
          <a:lstStyle/>
          <a:p>
            <a:pPr marL="12689" marR="5075" defTabSz="913577">
              <a:lnSpc>
                <a:spcPct val="102000"/>
              </a:lnSpc>
              <a:spcBef>
                <a:spcPts val="90"/>
              </a:spcBef>
              <a:spcAft>
                <a:spcPts val="600"/>
              </a:spcAft>
              <a:defRPr/>
            </a:pPr>
            <a:r>
              <a:rPr lang="ru-RU" sz="1400" b="1" spc="15" dirty="0">
                <a:solidFill>
                  <a:srgbClr val="096B89"/>
                </a:solidFill>
                <a:latin typeface="SF UI Display"/>
              </a:rPr>
              <a:t>ЭРГОНОМИЧНЫЙ ДИЗАЙН</a:t>
            </a:r>
            <a:endParaRPr lang="en-US" sz="1600" b="1" spc="15" dirty="0">
              <a:solidFill>
                <a:srgbClr val="096B89"/>
              </a:solidFill>
              <a:latin typeface="SF UI Display"/>
            </a:endParaRPr>
          </a:p>
          <a:p>
            <a:pPr marL="285750" marR="5075" indent="-285750">
              <a:lnSpc>
                <a:spcPct val="102000"/>
              </a:lnSpc>
              <a:spcBef>
                <a:spcPts val="90"/>
              </a:spcBef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Простой и последовательный процесс эксплуатации</a:t>
            </a:r>
            <a:r>
              <a:rPr lang="en-US" sz="1200" spc="-10" dirty="0">
                <a:solidFill>
                  <a:srgbClr val="231F20"/>
                </a:solidFill>
                <a:latin typeface="SF UI Display"/>
              </a:rPr>
              <a:t> </a:t>
            </a: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системы.</a:t>
            </a:r>
          </a:p>
          <a:p>
            <a:pPr marL="285750" marR="5075" indent="-285750">
              <a:lnSpc>
                <a:spcPct val="102000"/>
              </a:lnSpc>
              <a:spcBef>
                <a:spcPts val="90"/>
              </a:spcBef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Низкий уровень шума системы способствует более комфортной обстановке</a:t>
            </a:r>
            <a:r>
              <a:rPr lang="en-US" sz="1200" spc="-10" dirty="0">
                <a:solidFill>
                  <a:srgbClr val="231F20"/>
                </a:solidFill>
                <a:latin typeface="SF UI Display"/>
              </a:rPr>
              <a:t> </a:t>
            </a: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для пациента.</a:t>
            </a:r>
          </a:p>
          <a:p>
            <a:pPr marL="285750" marR="5075" indent="-285750">
              <a:lnSpc>
                <a:spcPct val="102000"/>
              </a:lnSpc>
              <a:spcBef>
                <a:spcPts val="90"/>
              </a:spcBef>
              <a:buFont typeface="Wingdings" panose="05000000000000000000" pitchFamily="2" charset="2"/>
              <a:buChar char="§"/>
              <a:defRPr/>
            </a:pPr>
            <a:r>
              <a:rPr lang="ru-RU" sz="1200" spc="-10" dirty="0" err="1">
                <a:solidFill>
                  <a:srgbClr val="231F20"/>
                </a:solidFill>
                <a:latin typeface="SF UI Display"/>
              </a:rPr>
              <a:t>Антиколлизионная</a:t>
            </a: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 система исключает возможность столкновения элементов ускорителя с пациентом. </a:t>
            </a:r>
          </a:p>
          <a:p>
            <a:pPr marL="285750" marR="5075" indent="-285750">
              <a:lnSpc>
                <a:spcPct val="102000"/>
              </a:lnSpc>
              <a:spcBef>
                <a:spcPts val="90"/>
              </a:spcBef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Широкая апертура </a:t>
            </a:r>
            <a:r>
              <a:rPr lang="ru-RU" sz="1200" spc="-10" dirty="0" err="1">
                <a:solidFill>
                  <a:srgbClr val="231F20"/>
                </a:solidFill>
                <a:latin typeface="SF UI Display"/>
              </a:rPr>
              <a:t>гентри</a:t>
            </a: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 - 100 см для максимального комфорта пациента. </a:t>
            </a:r>
          </a:p>
          <a:p>
            <a:pPr marL="285750" marR="5075" indent="-285750">
              <a:lnSpc>
                <a:spcPct val="102000"/>
              </a:lnSpc>
              <a:spcBef>
                <a:spcPts val="90"/>
              </a:spcBef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Низкая кушетка с плавным ходом.</a:t>
            </a:r>
          </a:p>
          <a:p>
            <a:pPr marL="285750" marR="5075" indent="-285750">
              <a:lnSpc>
                <a:spcPct val="102000"/>
              </a:lnSpc>
              <a:spcBef>
                <a:spcPts val="90"/>
              </a:spcBef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Видеосистема и переговорное устройство для связи с пациентом, интегрированные в конструкцию ускорителя.</a:t>
            </a:r>
            <a:endParaRPr lang="en-US" sz="1200" spc="-10" dirty="0">
              <a:solidFill>
                <a:srgbClr val="231F20"/>
              </a:solidFill>
              <a:latin typeface="SF UI Display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142C9-831B-47A6-A0C1-10CAED7ED885}"/>
              </a:ext>
            </a:extLst>
          </p:cNvPr>
          <p:cNvSpPr txBox="1"/>
          <p:nvPr/>
        </p:nvSpPr>
        <p:spPr>
          <a:xfrm>
            <a:off x="937266" y="5800054"/>
            <a:ext cx="6985742" cy="1127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689" marR="5075" defTabSz="913577">
              <a:lnSpc>
                <a:spcPct val="102000"/>
              </a:lnSpc>
              <a:spcBef>
                <a:spcPts val="90"/>
              </a:spcBef>
              <a:spcAft>
                <a:spcPts val="600"/>
              </a:spcAft>
              <a:defRPr/>
            </a:pPr>
            <a:r>
              <a:rPr lang="ru-RU" sz="1400" b="1" spc="15" dirty="0">
                <a:solidFill>
                  <a:srgbClr val="096B89"/>
                </a:solidFill>
                <a:latin typeface="SF UI Display"/>
              </a:rPr>
              <a:t>ВЫСОКОЕ КАЧЕСТВО ЛЕЧЕНИЯ</a:t>
            </a:r>
            <a:endParaRPr lang="en-US" sz="1200" b="1" spc="15" dirty="0">
              <a:solidFill>
                <a:srgbClr val="096B89"/>
              </a:solidFill>
              <a:latin typeface="SF UI Display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Проведение процедур </a:t>
            </a:r>
            <a:r>
              <a:rPr lang="en-US" sz="1200" spc="-10" dirty="0">
                <a:solidFill>
                  <a:srgbClr val="231F20"/>
                </a:solidFill>
                <a:latin typeface="SF UI Display"/>
              </a:rPr>
              <a:t>IMRT</a:t>
            </a: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 и</a:t>
            </a:r>
            <a:r>
              <a:rPr lang="en-US" sz="1200" spc="-10" dirty="0">
                <a:solidFill>
                  <a:srgbClr val="231F20"/>
                </a:solidFill>
                <a:latin typeface="SF UI Display"/>
              </a:rPr>
              <a:t> RapidArc</a:t>
            </a:r>
            <a:r>
              <a:rPr lang="ru-RU" sz="1200" baseline="30000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TM</a:t>
            </a: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 под обязательным контролем по технологии </a:t>
            </a:r>
            <a:r>
              <a:rPr lang="en-US" sz="1200" spc="-10" dirty="0">
                <a:solidFill>
                  <a:srgbClr val="231F20"/>
                </a:solidFill>
                <a:latin typeface="SF UI Display"/>
              </a:rPr>
              <a:t>IGRT</a:t>
            </a: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.</a:t>
            </a:r>
            <a:endParaRPr lang="en-US" sz="1200" spc="-10" dirty="0">
              <a:solidFill>
                <a:srgbClr val="231F20"/>
              </a:solidFill>
              <a:latin typeface="SF UI Display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Улучшенная визуализация мягких тканей с помощью технологии  </a:t>
            </a:r>
            <a:r>
              <a:rPr lang="ru-RU" sz="1200" spc="-10" dirty="0" err="1">
                <a:solidFill>
                  <a:srgbClr val="231F20"/>
                </a:solidFill>
                <a:latin typeface="SF UI Display"/>
              </a:rPr>
              <a:t>kV</a:t>
            </a: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 CBCT. 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Использование статистической реконструкции </a:t>
            </a:r>
            <a:br>
              <a:rPr lang="ru-RU" sz="1200" spc="-10" dirty="0">
                <a:solidFill>
                  <a:srgbClr val="231F20"/>
                </a:solidFill>
                <a:latin typeface="SF UI Display"/>
              </a:rPr>
            </a:br>
            <a:r>
              <a:rPr lang="en-US" sz="1200" spc="-10" dirty="0" err="1">
                <a:solidFill>
                  <a:srgbClr val="231F20"/>
                </a:solidFill>
                <a:latin typeface="SF UI Display"/>
              </a:rPr>
              <a:t>iCBCT</a:t>
            </a:r>
            <a:r>
              <a:rPr lang="ru-RU" sz="1200" spc="-10" dirty="0">
                <a:solidFill>
                  <a:srgbClr val="231F20"/>
                </a:solidFill>
                <a:latin typeface="SF UI Display"/>
              </a:rPr>
              <a:t> для повышения качества изображения.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47CD2C-EE77-4924-A9F4-72A07B299401}"/>
              </a:ext>
            </a:extLst>
          </p:cNvPr>
          <p:cNvSpPr txBox="1"/>
          <p:nvPr/>
        </p:nvSpPr>
        <p:spPr>
          <a:xfrm>
            <a:off x="9913467" y="7039135"/>
            <a:ext cx="3420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*MPC – Machine Performance Check</a:t>
            </a:r>
            <a:endParaRPr lang="ru-RU" sz="800" dirty="0">
              <a:solidFill>
                <a:prstClr val="black"/>
              </a:solidFill>
              <a:latin typeface="Calibri"/>
            </a:endParaRPr>
          </a:p>
          <a:p>
            <a:r>
              <a:rPr lang="ru-RU" sz="800" dirty="0">
                <a:solidFill>
                  <a:prstClr val="black"/>
                </a:solidFill>
                <a:latin typeface="Calibri"/>
              </a:rPr>
              <a:t>** Установка и ввод в эксплуатацию конвенционального ускорителя – 45-60 дней </a:t>
            </a: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B6D77B1D-65E3-4A4B-A615-D0AE7B0ADA30}"/>
              </a:ext>
            </a:extLst>
          </p:cNvPr>
          <p:cNvSpPr/>
          <p:nvPr/>
        </p:nvSpPr>
        <p:spPr>
          <a:xfrm>
            <a:off x="5018518" y="6850535"/>
            <a:ext cx="2904490" cy="708025"/>
          </a:xfrm>
          <a:custGeom>
            <a:avLst/>
            <a:gdLst/>
            <a:ahLst/>
            <a:cxnLst/>
            <a:rect l="l" t="t" r="r" b="b"/>
            <a:pathLst>
              <a:path w="2904490" h="708025">
                <a:moveTo>
                  <a:pt x="2903994" y="0"/>
                </a:moveTo>
                <a:lnTo>
                  <a:pt x="0" y="0"/>
                </a:lnTo>
                <a:lnTo>
                  <a:pt x="0" y="707999"/>
                </a:lnTo>
                <a:lnTo>
                  <a:pt x="2903994" y="707999"/>
                </a:lnTo>
                <a:lnTo>
                  <a:pt x="2903994" y="0"/>
                </a:lnTo>
                <a:close/>
              </a:path>
            </a:pathLst>
          </a:custGeom>
          <a:solidFill>
            <a:srgbClr val="00B4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ABD823FF-2C49-431A-88F7-6FEF3F7C4F1D}"/>
              </a:ext>
            </a:extLst>
          </p:cNvPr>
          <p:cNvSpPr txBox="1"/>
          <p:nvPr/>
        </p:nvSpPr>
        <p:spPr>
          <a:xfrm>
            <a:off x="5068125" y="6916875"/>
            <a:ext cx="267271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100" spc="-10" dirty="0">
                <a:solidFill>
                  <a:srgbClr val="FFFFFF"/>
                </a:solidFill>
                <a:latin typeface="SF UI Display"/>
                <a:cs typeface="SF UI Display"/>
              </a:rPr>
              <a:t>СИСТЕМА РАДИОТЕРАПИИ </a:t>
            </a:r>
            <a:r>
              <a:rPr sz="1100" b="0" spc="-10" dirty="0">
                <a:solidFill>
                  <a:srgbClr val="FFFFFF"/>
                </a:solidFill>
                <a:latin typeface="SF UI Display"/>
                <a:cs typeface="SF UI Display"/>
              </a:rPr>
              <a:t>ТУННЕЛЬНОГО </a:t>
            </a:r>
            <a:r>
              <a:rPr sz="1100" b="0" spc="-5" dirty="0">
                <a:solidFill>
                  <a:srgbClr val="FFFFFF"/>
                </a:solidFill>
                <a:latin typeface="SF UI Display"/>
                <a:cs typeface="SF UI Display"/>
              </a:rPr>
              <a:t>ТИПА </a:t>
            </a:r>
            <a:r>
              <a:rPr sz="1100" b="1" spc="-20" dirty="0">
                <a:solidFill>
                  <a:srgbClr val="FFFFFF"/>
                </a:solidFill>
                <a:latin typeface="SF UI Display"/>
                <a:cs typeface="SF UI Display"/>
              </a:rPr>
              <a:t>HALCYON®</a:t>
            </a:r>
            <a:endParaRPr sz="1100" dirty="0">
              <a:latin typeface="SF UI Display"/>
              <a:cs typeface="SF UI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39211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86" y="288239"/>
            <a:ext cx="9730150" cy="738664"/>
          </a:xfrm>
        </p:spPr>
        <p:txBody>
          <a:bodyPr/>
          <a:lstStyle/>
          <a:p>
            <a:r>
              <a:rPr lang="ru-RU" b="1" spc="-15" dirty="0"/>
              <a:t>СИСТЕМА РАДИОТЕРАПИИ HALCYON </a:t>
            </a:r>
            <a:br>
              <a:rPr lang="ru-RU" spc="-15" dirty="0"/>
            </a:br>
            <a:r>
              <a:rPr lang="ru-RU" spc="-15" dirty="0"/>
              <a:t>ОТ ЛИЦЕНЗИРОВАННОГО РОССИЙСКОГО ПРОИЗВОДИТЕЛЯ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309FD3D-A74F-4EDA-A853-4CFCE15EE45B}"/>
              </a:ext>
            </a:extLst>
          </p:cNvPr>
          <p:cNvSpPr/>
          <p:nvPr/>
        </p:nvSpPr>
        <p:spPr>
          <a:xfrm>
            <a:off x="6683526" y="3864522"/>
            <a:ext cx="6759425" cy="33534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756699" y="1389901"/>
            <a:ext cx="12174443" cy="534762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R="182245" algn="ctr">
              <a:lnSpc>
                <a:spcPts val="1910"/>
              </a:lnSpc>
              <a:spcBef>
                <a:spcPts val="170"/>
              </a:spcBef>
            </a:pPr>
            <a:r>
              <a:rPr lang="ru-RU" sz="1600" b="1" dirty="0">
                <a:solidFill>
                  <a:srgbClr val="294A64"/>
                </a:solidFill>
                <a:latin typeface="SF UI Display" panose="00000300000000000000" pitchFamily="50" charset="0"/>
              </a:rPr>
              <a:t>Для большинства российских онкологических медучреждений, где каньоны были спроектированы под </a:t>
            </a:r>
          </a:p>
          <a:p>
            <a:pPr marR="182245" algn="ctr">
              <a:lnSpc>
                <a:spcPts val="1910"/>
              </a:lnSpc>
              <a:spcBef>
                <a:spcPts val="170"/>
              </a:spcBef>
            </a:pPr>
            <a:r>
              <a:rPr lang="ru-RU" sz="1600" b="1" dirty="0">
                <a:solidFill>
                  <a:srgbClr val="294A64"/>
                </a:solidFill>
                <a:latin typeface="SF UI Display" panose="00000300000000000000" pitchFamily="50" charset="0"/>
              </a:rPr>
              <a:t>гамма-терапевтические аппараты, </a:t>
            </a:r>
            <a:r>
              <a:rPr lang="en-US" sz="1600" b="1" dirty="0">
                <a:solidFill>
                  <a:srgbClr val="294A64"/>
                </a:solidFill>
                <a:latin typeface="SF UI Display" panose="00000300000000000000" pitchFamily="50" charset="0"/>
              </a:rPr>
              <a:t>HALCYON</a:t>
            </a:r>
            <a:r>
              <a:rPr lang="ru-RU" sz="1600" b="1" dirty="0">
                <a:solidFill>
                  <a:srgbClr val="294A64"/>
                </a:solidFill>
                <a:latin typeface="SF UI Display" panose="00000300000000000000" pitchFamily="50" charset="0"/>
              </a:rPr>
              <a:t> станет эффективной альтернативой устаревшей технике.</a:t>
            </a:r>
            <a:endParaRPr sz="1600" b="1" dirty="0">
              <a:solidFill>
                <a:srgbClr val="294A64"/>
              </a:solidFill>
              <a:latin typeface="SF UI Display" panose="00000300000000000000" pitchFamily="50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4702" y="3864522"/>
            <a:ext cx="2108790" cy="313963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4097" y="3997196"/>
            <a:ext cx="3042475" cy="3019525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1352" y="3864523"/>
            <a:ext cx="241300" cy="278765"/>
          </a:xfrm>
          <a:custGeom>
            <a:avLst/>
            <a:gdLst/>
            <a:ahLst/>
            <a:cxnLst/>
            <a:rect l="l" t="t" r="r" b="b"/>
            <a:pathLst>
              <a:path w="241300" h="278764">
                <a:moveTo>
                  <a:pt x="0" y="0"/>
                </a:moveTo>
                <a:lnTo>
                  <a:pt x="0" y="278632"/>
                </a:lnTo>
                <a:lnTo>
                  <a:pt x="241300" y="139316"/>
                </a:lnTo>
                <a:lnTo>
                  <a:pt x="0" y="0"/>
                </a:lnTo>
                <a:close/>
              </a:path>
            </a:pathLst>
          </a:custGeom>
          <a:solidFill>
            <a:srgbClr val="00AB97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11512" y="3864523"/>
            <a:ext cx="241300" cy="278765"/>
          </a:xfrm>
          <a:custGeom>
            <a:avLst/>
            <a:gdLst/>
            <a:ahLst/>
            <a:cxnLst/>
            <a:rect l="l" t="t" r="r" b="b"/>
            <a:pathLst>
              <a:path w="241300" h="278764">
                <a:moveTo>
                  <a:pt x="0" y="0"/>
                </a:moveTo>
                <a:lnTo>
                  <a:pt x="0" y="278632"/>
                </a:lnTo>
                <a:lnTo>
                  <a:pt x="241300" y="139316"/>
                </a:lnTo>
                <a:lnTo>
                  <a:pt x="0" y="0"/>
                </a:lnTo>
                <a:close/>
              </a:path>
            </a:pathLst>
          </a:custGeom>
          <a:solidFill>
            <a:srgbClr val="00AB97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1671" y="3864523"/>
            <a:ext cx="241300" cy="278765"/>
          </a:xfrm>
          <a:custGeom>
            <a:avLst/>
            <a:gdLst/>
            <a:ahLst/>
            <a:cxnLst/>
            <a:rect l="l" t="t" r="r" b="b"/>
            <a:pathLst>
              <a:path w="241300" h="278764">
                <a:moveTo>
                  <a:pt x="0" y="0"/>
                </a:moveTo>
                <a:lnTo>
                  <a:pt x="0" y="278632"/>
                </a:lnTo>
                <a:lnTo>
                  <a:pt x="241301" y="139316"/>
                </a:lnTo>
                <a:lnTo>
                  <a:pt x="0" y="0"/>
                </a:lnTo>
                <a:close/>
              </a:path>
            </a:pathLst>
          </a:custGeom>
          <a:solidFill>
            <a:srgbClr val="00AB97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71830" y="3864523"/>
            <a:ext cx="241300" cy="278765"/>
          </a:xfrm>
          <a:custGeom>
            <a:avLst/>
            <a:gdLst/>
            <a:ahLst/>
            <a:cxnLst/>
            <a:rect l="l" t="t" r="r" b="b"/>
            <a:pathLst>
              <a:path w="241300" h="278764">
                <a:moveTo>
                  <a:pt x="0" y="0"/>
                </a:moveTo>
                <a:lnTo>
                  <a:pt x="0" y="278632"/>
                </a:lnTo>
                <a:lnTo>
                  <a:pt x="241301" y="139316"/>
                </a:lnTo>
                <a:lnTo>
                  <a:pt x="0" y="0"/>
                </a:lnTo>
                <a:close/>
              </a:path>
            </a:pathLst>
          </a:custGeom>
          <a:solidFill>
            <a:srgbClr val="00AB97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E57B5-B8B1-47ED-A15A-4487D61266B7}"/>
              </a:ext>
            </a:extLst>
          </p:cNvPr>
          <p:cNvSpPr txBox="1"/>
          <p:nvPr/>
        </p:nvSpPr>
        <p:spPr>
          <a:xfrm>
            <a:off x="694412" y="7036622"/>
            <a:ext cx="1655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294A64"/>
                </a:solidFill>
                <a:latin typeface="SF UI Display" panose="00000300000000000000" pitchFamily="50" charset="0"/>
              </a:rPr>
              <a:t>ГТА СО-60 «Агат»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CFF47-9F9E-4CE4-B7EA-A9E708512CE2}"/>
              </a:ext>
            </a:extLst>
          </p:cNvPr>
          <p:cNvSpPr txBox="1"/>
          <p:nvPr/>
        </p:nvSpPr>
        <p:spPr>
          <a:xfrm>
            <a:off x="3384096" y="7036621"/>
            <a:ext cx="3340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294A64"/>
                </a:solidFill>
                <a:latin typeface="SF UI Display" panose="00000300000000000000" pitchFamily="50" charset="0"/>
              </a:rPr>
              <a:t>Система радиотерапии туннельного типа </a:t>
            </a:r>
            <a:r>
              <a:rPr lang="en-US" sz="1000" dirty="0">
                <a:solidFill>
                  <a:srgbClr val="294A64"/>
                </a:solidFill>
                <a:latin typeface="SF UI Display" panose="00000300000000000000" pitchFamily="50" charset="0"/>
              </a:rPr>
              <a:t>HALCYON</a:t>
            </a:r>
            <a:r>
              <a:rPr lang="ru-RU" sz="1000" baseline="30000" dirty="0">
                <a:solidFill>
                  <a:srgbClr val="096B8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1000" dirty="0">
                <a:solidFill>
                  <a:srgbClr val="294A64"/>
                </a:solidFill>
                <a:latin typeface="SF UI Display" panose="00000300000000000000" pitchFamily="50" charset="0"/>
              </a:rPr>
              <a:t> </a:t>
            </a:r>
            <a:r>
              <a:rPr lang="ru-RU" sz="1000" dirty="0">
                <a:solidFill>
                  <a:srgbClr val="294A64"/>
                </a:solidFill>
                <a:latin typeface="SF UI Display" panose="00000300000000000000" pitchFamily="50" charset="0"/>
              </a:rPr>
              <a:t>(</a:t>
            </a:r>
            <a:r>
              <a:rPr lang="en-US" sz="1000" dirty="0">
                <a:solidFill>
                  <a:srgbClr val="294A64"/>
                </a:solidFill>
                <a:latin typeface="SF UI Display" panose="00000300000000000000" pitchFamily="50" charset="0"/>
              </a:rPr>
              <a:t>Varian</a:t>
            </a:r>
            <a:r>
              <a:rPr lang="ru-RU" sz="1000" dirty="0">
                <a:solidFill>
                  <a:srgbClr val="294A64"/>
                </a:solidFill>
                <a:latin typeface="SF UI Display" panose="00000300000000000000" pitchFamily="50" charset="0"/>
              </a:rPr>
              <a:t>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6925E7-DCF7-42D8-B403-A9E4CFEAE319}"/>
              </a:ext>
            </a:extLst>
          </p:cNvPr>
          <p:cNvSpPr/>
          <p:nvPr/>
        </p:nvSpPr>
        <p:spPr>
          <a:xfrm>
            <a:off x="6927177" y="4376456"/>
            <a:ext cx="6195684" cy="2245487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71450" marR="182245" indent="-171450">
              <a:lnSpc>
                <a:spcPts val="1910"/>
              </a:lnSpc>
              <a:spcBef>
                <a:spcPts val="170"/>
              </a:spcBef>
              <a:buFont typeface="Wingdings" panose="05000000000000000000" pitchFamily="2" charset="2"/>
              <a:buChar char="§"/>
            </a:pPr>
            <a:r>
              <a:rPr lang="ru-RU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НА СЕГОДНЯШНИЙ ДЕНЬ</a:t>
            </a:r>
            <a:r>
              <a:rPr lang="en-US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,</a:t>
            </a:r>
            <a:r>
              <a:rPr lang="ru-RU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 СИСТЕМА РАДИОТЕРАПИИ </a:t>
            </a:r>
            <a:r>
              <a:rPr lang="en-US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HALCYON</a:t>
            </a:r>
            <a:r>
              <a:rPr lang="ru-RU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 ЯВЛЯЕТСЯ ОДНОЙ ИЗ САМЫХ ПЕРЕДОВЫХ НА РЫНКЕ*.</a:t>
            </a:r>
            <a:br>
              <a:rPr lang="ru-RU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</a:br>
            <a:endParaRPr lang="ru-RU" sz="1300" b="1" dirty="0">
              <a:solidFill>
                <a:srgbClr val="294A64"/>
              </a:solidFill>
              <a:latin typeface="SF UI Display" panose="00000300000000000000" pitchFamily="50" charset="0"/>
            </a:endParaRPr>
          </a:p>
          <a:p>
            <a:pPr marL="171450" marR="182245" indent="-171450">
              <a:lnSpc>
                <a:spcPts val="1910"/>
              </a:lnSpc>
              <a:spcBef>
                <a:spcPts val="170"/>
              </a:spcBef>
              <a:buFont typeface="Wingdings" panose="05000000000000000000" pitchFamily="2" charset="2"/>
              <a:buChar char="§"/>
            </a:pPr>
            <a:r>
              <a:rPr lang="ru-RU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В</a:t>
            </a:r>
            <a:r>
              <a:rPr lang="en-US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 I </a:t>
            </a:r>
            <a:r>
              <a:rPr lang="ru-RU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ПОЛУГОДИИ 2021 ГОДА ФАБРИКА РТТ ЗАПУСТИТ СЕРИЙНЫЙ ВЫПУСК СИСТЕМЫ В ОЭЗ «ДУБНА».</a:t>
            </a:r>
            <a:br>
              <a:rPr lang="ru-RU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</a:br>
            <a:endParaRPr lang="ru-RU" sz="1300" b="1" dirty="0">
              <a:solidFill>
                <a:srgbClr val="294A64"/>
              </a:solidFill>
              <a:latin typeface="SF UI Display" panose="00000300000000000000" pitchFamily="50" charset="0"/>
            </a:endParaRPr>
          </a:p>
          <a:p>
            <a:pPr marL="171450" marR="182245" indent="-171450">
              <a:lnSpc>
                <a:spcPts val="1910"/>
              </a:lnSpc>
              <a:spcBef>
                <a:spcPts val="170"/>
              </a:spcBef>
              <a:buFont typeface="Wingdings" panose="05000000000000000000" pitchFamily="2" charset="2"/>
              <a:buChar char="§"/>
            </a:pPr>
            <a:r>
              <a:rPr lang="ru-RU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ЛИНЕЙНЫЕ УСКОРИТЕЛИ РОССИЙСКОГО ПРОИЗВОДСТВА МОГУТ БЫТЬ  ОСНАЩЕНЫ СИСТЕМОЙ </a:t>
            </a:r>
            <a:r>
              <a:rPr lang="en-US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kV</a:t>
            </a:r>
            <a:r>
              <a:rPr lang="ru-RU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 CBCT И МЕТОДОМ РЕКОНСТРУКЦИИ </a:t>
            </a:r>
            <a:r>
              <a:rPr lang="en-US" sz="1300" b="1" dirty="0" err="1">
                <a:solidFill>
                  <a:srgbClr val="294A64"/>
                </a:solidFill>
                <a:latin typeface="SF UI Display" panose="00000300000000000000" pitchFamily="50" charset="0"/>
              </a:rPr>
              <a:t>i</a:t>
            </a:r>
            <a:r>
              <a:rPr lang="ru-RU" sz="1300" b="1" dirty="0">
                <a:solidFill>
                  <a:srgbClr val="294A64"/>
                </a:solidFill>
                <a:latin typeface="SF UI Display" panose="00000300000000000000" pitchFamily="50" charset="0"/>
              </a:rPr>
              <a:t>CBCT ДЛЯ ТОЧНОЙ ВИЗУАЛИЗАЦИИ МЯГКИХ ТКАНЕЙ.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A4A7AFA-DCE5-4B7C-99D6-4BD4A452DBF0}"/>
              </a:ext>
            </a:extLst>
          </p:cNvPr>
          <p:cNvGrpSpPr/>
          <p:nvPr/>
        </p:nvGrpSpPr>
        <p:grpSpPr>
          <a:xfrm>
            <a:off x="692990" y="2187041"/>
            <a:ext cx="4095416" cy="1157396"/>
            <a:chOff x="689230" y="2278029"/>
            <a:chExt cx="4095416" cy="11573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7A616E-AE1F-4DBF-9188-7997FB5E51C9}"/>
                </a:ext>
              </a:extLst>
            </p:cNvPr>
            <p:cNvSpPr txBox="1"/>
            <p:nvPr/>
          </p:nvSpPr>
          <p:spPr>
            <a:xfrm>
              <a:off x="1205718" y="2419762"/>
              <a:ext cx="35789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prstClr val="black"/>
                  </a:solidFill>
                  <a:latin typeface="SF UI Display" panose="00000400000000000000" pitchFamily="50" charset="0"/>
                  <a:ea typeface="Times New Roman" panose="02020603050405020304" pitchFamily="18" charset="0"/>
                </a:rPr>
                <a:t>Компактные размеры и встроенный поглотитель пучка позволяют устанавливать HALCYON в каньоне для кобальтовых аппаратов, как правило, без реконструкции и усиления радиационной защиты помещения.</a:t>
              </a:r>
              <a:endParaRPr lang="ru-RU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DB2D9E-C99C-4A30-8524-06E6AF0799CC}"/>
                </a:ext>
              </a:extLst>
            </p:cNvPr>
            <p:cNvSpPr txBox="1"/>
            <p:nvPr/>
          </p:nvSpPr>
          <p:spPr>
            <a:xfrm>
              <a:off x="689230" y="2278029"/>
              <a:ext cx="5164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rgbClr val="00AB97"/>
                  </a:solidFill>
                  <a:latin typeface="SF UI Display" panose="00000300000000000000" pitchFamily="50" charset="0"/>
                </a:rPr>
                <a:t>1</a:t>
              </a:r>
              <a:endParaRPr lang="ru-RU" sz="5400" b="1" dirty="0">
                <a:solidFill>
                  <a:srgbClr val="00AB97"/>
                </a:solidFill>
                <a:latin typeface="SF UI Display" panose="00000300000000000000" pitchFamily="50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266BEBE4-28C0-4A4F-8763-EDEA6BBF91D2}"/>
              </a:ext>
            </a:extLst>
          </p:cNvPr>
          <p:cNvGrpSpPr/>
          <p:nvPr/>
        </p:nvGrpSpPr>
        <p:grpSpPr>
          <a:xfrm>
            <a:off x="8923250" y="2184357"/>
            <a:ext cx="4199611" cy="1173723"/>
            <a:chOff x="8919489" y="2275344"/>
            <a:chExt cx="4199611" cy="1173723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59EBC58-7779-47EA-B6BB-DEA3F6F7A064}"/>
                </a:ext>
              </a:extLst>
            </p:cNvPr>
            <p:cNvSpPr/>
            <p:nvPr/>
          </p:nvSpPr>
          <p:spPr>
            <a:xfrm>
              <a:off x="9540172" y="2433404"/>
              <a:ext cx="357892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SF UI Display" panose="00000400000000000000" pitchFamily="50" charset="0"/>
                </a:rPr>
                <a:t>HALCYON </a:t>
              </a:r>
              <a:r>
                <a:rPr lang="ru-RU" sz="1200" dirty="0">
                  <a:solidFill>
                    <a:prstClr val="black"/>
                  </a:solidFill>
                  <a:latin typeface="SF UI Display" panose="00000400000000000000" pitchFamily="50" charset="0"/>
                </a:rPr>
                <a:t>позволяет проводить лучевую терапию на качественно новом уровне за счет использования  современных методик и режимов облучения, таких как </a:t>
              </a:r>
              <a:r>
                <a:rPr lang="en-US" sz="1200" dirty="0">
                  <a:solidFill>
                    <a:prstClr val="black"/>
                  </a:solidFill>
                  <a:latin typeface="SF UI Display" panose="00000400000000000000" pitchFamily="50" charset="0"/>
                </a:rPr>
                <a:t>IGRT</a:t>
              </a:r>
              <a:r>
                <a:rPr lang="ru-RU" sz="1200" dirty="0">
                  <a:solidFill>
                    <a:prstClr val="black"/>
                  </a:solidFill>
                  <a:latin typeface="SF UI Display" panose="00000400000000000000" pitchFamily="50" charset="0"/>
                </a:rPr>
                <a:t>, </a:t>
              </a:r>
              <a:r>
                <a:rPr lang="en-US" sz="1200" dirty="0">
                  <a:solidFill>
                    <a:prstClr val="black"/>
                  </a:solidFill>
                  <a:latin typeface="SF UI Display" panose="00000400000000000000" pitchFamily="50" charset="0"/>
                </a:rPr>
                <a:t>IMRT</a:t>
              </a:r>
              <a:r>
                <a:rPr lang="ru-RU" sz="1200" dirty="0">
                  <a:solidFill>
                    <a:prstClr val="black"/>
                  </a:solidFill>
                  <a:latin typeface="SF UI Display" panose="00000400000000000000" pitchFamily="50" charset="0"/>
                </a:rPr>
                <a:t>, </a:t>
              </a:r>
              <a:r>
                <a:rPr lang="en-US" sz="1200" dirty="0">
                  <a:solidFill>
                    <a:prstClr val="black"/>
                  </a:solidFill>
                  <a:latin typeface="SF UI Display" panose="00000400000000000000" pitchFamily="50" charset="0"/>
                </a:rPr>
                <a:t>RapidArc</a:t>
              </a:r>
              <a:r>
                <a:rPr lang="ru-RU" sz="1200" baseline="30000" dirty="0">
                  <a:solidFill>
                    <a:srgbClr val="096B8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</a:t>
              </a:r>
              <a:r>
                <a:rPr lang="ru-RU" sz="1200" dirty="0">
                  <a:solidFill>
                    <a:prstClr val="black"/>
                  </a:solidFill>
                  <a:latin typeface="SF UI Display" panose="00000400000000000000" pitchFamily="50" charset="0"/>
                </a:rPr>
                <a:t>, </a:t>
              </a:r>
              <a:r>
                <a:rPr lang="en-US" sz="1200" dirty="0">
                  <a:solidFill>
                    <a:prstClr val="black"/>
                  </a:solidFill>
                  <a:latin typeface="SF UI Display" panose="00000400000000000000" pitchFamily="50" charset="0"/>
                </a:rPr>
                <a:t>FFF</a:t>
              </a:r>
              <a:endParaRPr lang="ru-RU" sz="1200" dirty="0">
                <a:solidFill>
                  <a:prstClr val="black"/>
                </a:solidFill>
                <a:latin typeface="SF UI Display" panose="00000400000000000000" pitchFamily="50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62FF0-CD8C-4B26-90EC-602B9098C9DC}"/>
                </a:ext>
              </a:extLst>
            </p:cNvPr>
            <p:cNvSpPr txBox="1"/>
            <p:nvPr/>
          </p:nvSpPr>
          <p:spPr>
            <a:xfrm>
              <a:off x="8919489" y="2275344"/>
              <a:ext cx="6206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5400" b="1" dirty="0">
                  <a:solidFill>
                    <a:srgbClr val="00AB97"/>
                  </a:solidFill>
                  <a:latin typeface="SF UI Display" panose="00000300000000000000" pitchFamily="50" charset="0"/>
                </a:rPr>
                <a:t>3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580450B-ADAC-465B-939B-DDB58A0EBC83}"/>
              </a:ext>
            </a:extLst>
          </p:cNvPr>
          <p:cNvGrpSpPr/>
          <p:nvPr/>
        </p:nvGrpSpPr>
        <p:grpSpPr>
          <a:xfrm>
            <a:off x="4895560" y="2184357"/>
            <a:ext cx="3731500" cy="989057"/>
            <a:chOff x="4742480" y="2275344"/>
            <a:chExt cx="3731500" cy="98905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F1F609-E21C-4E18-AA8C-B677A67FCE8B}"/>
                </a:ext>
              </a:extLst>
            </p:cNvPr>
            <p:cNvSpPr txBox="1"/>
            <p:nvPr/>
          </p:nvSpPr>
          <p:spPr>
            <a:xfrm>
              <a:off x="5286831" y="2433404"/>
              <a:ext cx="31871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prstClr val="black"/>
                  </a:solidFill>
                  <a:latin typeface="SF UI Display" panose="00000400000000000000" pitchFamily="50" charset="0"/>
                  <a:ea typeface="Times New Roman" panose="02020603050405020304" pitchFamily="18" charset="0"/>
                </a:rPr>
                <a:t>Пропускная способность линейного ускорителя HALCYON в 1,5 – 2 раза выше по сравнению с гамма-терапевтическими аппаратами. </a:t>
              </a:r>
              <a:endParaRPr lang="ru-RU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32DC9-5DB2-45E8-AC6E-551ADAF5663B}"/>
                </a:ext>
              </a:extLst>
            </p:cNvPr>
            <p:cNvSpPr txBox="1"/>
            <p:nvPr/>
          </p:nvSpPr>
          <p:spPr>
            <a:xfrm>
              <a:off x="4742480" y="2275344"/>
              <a:ext cx="6030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5400" b="1" dirty="0">
                  <a:solidFill>
                    <a:srgbClr val="00AB97"/>
                  </a:solidFill>
                  <a:latin typeface="SF UI Display" panose="00000300000000000000" pitchFamily="50" charset="0"/>
                </a:rPr>
                <a:t>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0D43393-6C5C-40B2-A613-3917E728D299}"/>
              </a:ext>
            </a:extLst>
          </p:cNvPr>
          <p:cNvSpPr txBox="1"/>
          <p:nvPr/>
        </p:nvSpPr>
        <p:spPr>
          <a:xfrm>
            <a:off x="6842969" y="7205899"/>
            <a:ext cx="23903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prstClr val="black"/>
                </a:solidFill>
                <a:latin typeface="Calibri"/>
              </a:rPr>
              <a:t>*Из зарегистрированных в РФ</a:t>
            </a:r>
          </a:p>
        </p:txBody>
      </p:sp>
    </p:spTree>
    <p:extLst>
      <p:ext uri="{BB962C8B-B14F-4D97-AF65-F5344CB8AC3E}">
        <p14:creationId xmlns:p14="http://schemas.microsoft.com/office/powerpoint/2010/main" val="29643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50" y="504825"/>
            <a:ext cx="9730150" cy="369332"/>
          </a:xfrm>
        </p:spPr>
        <p:txBody>
          <a:bodyPr/>
          <a:lstStyle/>
          <a:p>
            <a:r>
              <a:rPr lang="ru-RU" b="1" spc="-40" dirty="0"/>
              <a:t>ТЕХНОЛОГИЯ </a:t>
            </a:r>
            <a:r>
              <a:rPr lang="ru-RU" b="1" spc="-5" dirty="0"/>
              <a:t>УРОВНЯ </a:t>
            </a:r>
            <a:r>
              <a:rPr lang="ru-RU" b="1" spc="-30" dirty="0"/>
              <a:t>ВЕДУЩИХ </a:t>
            </a:r>
            <a:r>
              <a:rPr lang="ru-RU" b="1" spc="-15" dirty="0"/>
              <a:t>КЛИНИК</a:t>
            </a:r>
            <a:r>
              <a:rPr lang="ru-RU" b="1" spc="160" dirty="0"/>
              <a:t> </a:t>
            </a:r>
            <a:r>
              <a:rPr lang="ru-RU" b="1" spc="-60" dirty="0"/>
              <a:t>МИРА</a:t>
            </a:r>
            <a:endParaRPr lang="ru-RU" b="1" dirty="0"/>
          </a:p>
        </p:txBody>
      </p:sp>
      <p:sp>
        <p:nvSpPr>
          <p:cNvPr id="3" name="object 8"/>
          <p:cNvSpPr/>
          <p:nvPr/>
        </p:nvSpPr>
        <p:spPr>
          <a:xfrm>
            <a:off x="7091997" y="1512976"/>
            <a:ext cx="6351460" cy="5219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9"/>
          <p:cNvSpPr/>
          <p:nvPr/>
        </p:nvSpPr>
        <p:spPr>
          <a:xfrm>
            <a:off x="7460995" y="6852005"/>
            <a:ext cx="2331085" cy="708025"/>
          </a:xfrm>
          <a:custGeom>
            <a:avLst/>
            <a:gdLst/>
            <a:ahLst/>
            <a:cxnLst/>
            <a:rect l="l" t="t" r="r" b="b"/>
            <a:pathLst>
              <a:path w="2331084" h="708025">
                <a:moveTo>
                  <a:pt x="2330996" y="0"/>
                </a:moveTo>
                <a:lnTo>
                  <a:pt x="0" y="0"/>
                </a:lnTo>
                <a:lnTo>
                  <a:pt x="0" y="707999"/>
                </a:lnTo>
                <a:lnTo>
                  <a:pt x="2330996" y="707999"/>
                </a:lnTo>
                <a:lnTo>
                  <a:pt x="2330996" y="0"/>
                </a:lnTo>
                <a:close/>
              </a:path>
            </a:pathLst>
          </a:custGeom>
          <a:solidFill>
            <a:srgbClr val="00B4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1"/>
          <p:cNvSpPr txBox="1"/>
          <p:nvPr/>
        </p:nvSpPr>
        <p:spPr>
          <a:xfrm>
            <a:off x="7583300" y="6880620"/>
            <a:ext cx="1955164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0" spc="-10" dirty="0">
                <a:solidFill>
                  <a:srgbClr val="FFFFFF"/>
                </a:solidFill>
                <a:latin typeface="SF UI Display"/>
                <a:cs typeface="SF UI Display"/>
              </a:rPr>
              <a:t>СИСТЕМА </a:t>
            </a:r>
            <a:r>
              <a:rPr sz="1100" b="0" dirty="0">
                <a:solidFill>
                  <a:srgbClr val="FFFFFF"/>
                </a:solidFill>
                <a:latin typeface="SF UI Display"/>
                <a:cs typeface="SF UI Display"/>
              </a:rPr>
              <a:t>ЛУЧЕВОЙ</a:t>
            </a:r>
            <a:r>
              <a:rPr sz="1100" b="0" spc="-40" dirty="0">
                <a:solidFill>
                  <a:srgbClr val="FFFFFF"/>
                </a:solidFill>
                <a:latin typeface="SF UI Display"/>
                <a:cs typeface="SF UI Display"/>
              </a:rPr>
              <a:t> </a:t>
            </a:r>
            <a:r>
              <a:rPr sz="1100" b="0" spc="-15" dirty="0">
                <a:solidFill>
                  <a:srgbClr val="FFFFFF"/>
                </a:solidFill>
                <a:latin typeface="SF UI Display"/>
                <a:cs typeface="SF UI Display"/>
              </a:rPr>
              <a:t>ТЕРАПИИ</a:t>
            </a:r>
            <a:endParaRPr sz="1100" dirty="0">
              <a:latin typeface="SF UI Display"/>
              <a:cs typeface="SF UI Display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SF UI Display"/>
                <a:cs typeface="SF UI Display"/>
              </a:rPr>
              <a:t>TRUEBEA</a:t>
            </a:r>
            <a:r>
              <a:rPr lang="en-US" sz="1100" b="1" dirty="0">
                <a:solidFill>
                  <a:srgbClr val="FFFFFF"/>
                </a:solidFill>
                <a:latin typeface="SF UI Display"/>
                <a:cs typeface="SF UI Display"/>
              </a:rPr>
              <a:t>M</a:t>
            </a:r>
            <a:r>
              <a:rPr lang="en-US" sz="1100" baseline="30000" dirty="0">
                <a:solidFill>
                  <a:srgbClr val="096B8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1400" b="1" baseline="3000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®</a:t>
            </a:r>
            <a:endParaRPr sz="1400" b="1" dirty="0">
              <a:solidFill>
                <a:schemeClr val="bg1"/>
              </a:solidFill>
              <a:latin typeface="SF UI Display"/>
              <a:cs typeface="SF UI Display"/>
            </a:endParaRPr>
          </a:p>
        </p:txBody>
      </p:sp>
      <p:sp>
        <p:nvSpPr>
          <p:cNvPr id="6" name="object 16"/>
          <p:cNvSpPr txBox="1"/>
          <p:nvPr/>
        </p:nvSpPr>
        <p:spPr>
          <a:xfrm>
            <a:off x="11844494" y="7081051"/>
            <a:ext cx="12509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0" spc="-45" dirty="0">
                <a:solidFill>
                  <a:srgbClr val="939598"/>
                </a:solidFill>
                <a:latin typeface="SF UI Display"/>
                <a:cs typeface="SF UI Display"/>
              </a:rPr>
              <a:t>*поставка </a:t>
            </a:r>
            <a:r>
              <a:rPr sz="700" b="0" spc="-40" dirty="0">
                <a:solidFill>
                  <a:srgbClr val="939598"/>
                </a:solidFill>
                <a:latin typeface="SF UI Display"/>
                <a:cs typeface="SF UI Display"/>
              </a:rPr>
              <a:t>на правах</a:t>
            </a:r>
            <a:r>
              <a:rPr sz="700" b="0" spc="-15" dirty="0">
                <a:solidFill>
                  <a:srgbClr val="939598"/>
                </a:solidFill>
                <a:latin typeface="SF UI Display"/>
                <a:cs typeface="SF UI Display"/>
              </a:rPr>
              <a:t> </a:t>
            </a:r>
            <a:r>
              <a:rPr sz="700" b="0" spc="-45" dirty="0">
                <a:solidFill>
                  <a:srgbClr val="939598"/>
                </a:solidFill>
                <a:latin typeface="SF UI Display"/>
                <a:cs typeface="SF UI Display"/>
              </a:rPr>
              <a:t>дистрибуции</a:t>
            </a:r>
            <a:endParaRPr sz="700">
              <a:latin typeface="SF UI Display"/>
              <a:cs typeface="SF UI Display"/>
            </a:endParaRPr>
          </a:p>
        </p:txBody>
      </p:sp>
      <p:sp>
        <p:nvSpPr>
          <p:cNvPr id="7" name="object 14"/>
          <p:cNvSpPr txBox="1"/>
          <p:nvPr/>
        </p:nvSpPr>
        <p:spPr>
          <a:xfrm>
            <a:off x="746319" y="1724025"/>
            <a:ext cx="6054532" cy="2236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sz="1850" b="0" spc="-10" dirty="0">
                <a:solidFill>
                  <a:srgbClr val="096B89"/>
                </a:solidFill>
                <a:latin typeface="SF UI Display"/>
                <a:cs typeface="SF UI Display"/>
              </a:rPr>
              <a:t>СИСТЕМА </a:t>
            </a:r>
            <a:r>
              <a:rPr lang="ru-RU" sz="1850" spc="-10" dirty="0">
                <a:solidFill>
                  <a:srgbClr val="096B89"/>
                </a:solidFill>
                <a:latin typeface="SF UI Display"/>
                <a:cs typeface="SF UI Display"/>
              </a:rPr>
              <a:t>РАДИОТЕРАПИИ </a:t>
            </a:r>
            <a:r>
              <a:rPr sz="1850" b="1" spc="25" dirty="0">
                <a:solidFill>
                  <a:srgbClr val="096B89"/>
                </a:solidFill>
                <a:latin typeface="SF UI Display"/>
                <a:cs typeface="SF UI Display"/>
              </a:rPr>
              <a:t>TRUEBEAM</a:t>
            </a:r>
            <a:r>
              <a:rPr lang="en-US" sz="1800" b="1" baseline="30000" dirty="0">
                <a:solidFill>
                  <a:srgbClr val="006192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endParaRPr sz="1850" dirty="0">
              <a:latin typeface="SF UI Display"/>
              <a:cs typeface="SF UI Display"/>
            </a:endParaRPr>
          </a:p>
          <a:p>
            <a:pPr marL="12700" marR="5080">
              <a:lnSpc>
                <a:spcPct val="102000"/>
              </a:lnSpc>
            </a:pPr>
            <a:r>
              <a:rPr sz="1200" b="0" spc="-40" dirty="0">
                <a:solidFill>
                  <a:srgbClr val="096B89"/>
                </a:solidFill>
                <a:latin typeface="SF UI Display"/>
                <a:cs typeface="SF UI Display"/>
              </a:rPr>
              <a:t>КОМПЛЕКСНОЕ </a:t>
            </a:r>
            <a:r>
              <a:rPr sz="1200" b="0" spc="-15" dirty="0">
                <a:solidFill>
                  <a:srgbClr val="096B89"/>
                </a:solidFill>
                <a:latin typeface="SF UI Display"/>
                <a:cs typeface="SF UI Display"/>
              </a:rPr>
              <a:t>ЭФФЕКТИВНОЕ </a:t>
            </a:r>
            <a:r>
              <a:rPr sz="1200" b="0" spc="-20" dirty="0">
                <a:solidFill>
                  <a:srgbClr val="096B89"/>
                </a:solidFill>
                <a:latin typeface="SF UI Display"/>
                <a:cs typeface="SF UI Display"/>
              </a:rPr>
              <a:t>РЕШЕНИЕ </a:t>
            </a:r>
            <a:r>
              <a:rPr sz="1200" b="0" spc="10" dirty="0">
                <a:solidFill>
                  <a:srgbClr val="096B89"/>
                </a:solidFill>
                <a:latin typeface="SF UI Display"/>
                <a:cs typeface="SF UI Display"/>
              </a:rPr>
              <a:t>ДЛЯ </a:t>
            </a:r>
            <a:r>
              <a:rPr sz="1200" b="0" spc="-15" dirty="0">
                <a:solidFill>
                  <a:srgbClr val="096B89"/>
                </a:solidFill>
                <a:latin typeface="SF UI Display"/>
                <a:cs typeface="SF UI Display"/>
              </a:rPr>
              <a:t>ЛУЧЕВОЙ  </a:t>
            </a:r>
            <a:r>
              <a:rPr sz="1200" b="0" spc="-20" dirty="0">
                <a:solidFill>
                  <a:srgbClr val="096B89"/>
                </a:solidFill>
                <a:latin typeface="SF UI Display"/>
                <a:cs typeface="SF UI Display"/>
              </a:rPr>
              <a:t>ТЕРАПИИ, </a:t>
            </a:r>
            <a:r>
              <a:rPr sz="1200" b="0" spc="-15" dirty="0">
                <a:solidFill>
                  <a:srgbClr val="096B89"/>
                </a:solidFill>
                <a:latin typeface="SF UI Display"/>
                <a:cs typeface="SF UI Display"/>
              </a:rPr>
              <a:t>РАДИОХИРУРГИИ </a:t>
            </a:r>
            <a:r>
              <a:rPr sz="1200" b="0" spc="25" dirty="0">
                <a:solidFill>
                  <a:srgbClr val="096B89"/>
                </a:solidFill>
                <a:latin typeface="SF UI Display"/>
                <a:cs typeface="SF UI Display"/>
              </a:rPr>
              <a:t>И</a:t>
            </a:r>
            <a:r>
              <a:rPr sz="1200" b="0" spc="45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1200" b="0" spc="-35" dirty="0">
                <a:solidFill>
                  <a:srgbClr val="096B89"/>
                </a:solidFill>
                <a:latin typeface="SF UI Display"/>
                <a:cs typeface="SF UI Display"/>
              </a:rPr>
              <a:t>СТЕРЕОТАКСИСА</a:t>
            </a:r>
            <a:endParaRPr sz="1200" dirty="0">
              <a:latin typeface="SF UI Display"/>
              <a:cs typeface="SF UI Display"/>
            </a:endParaRPr>
          </a:p>
          <a:p>
            <a:pPr marL="285750" marR="89535" indent="-285750">
              <a:spcBef>
                <a:spcPts val="810"/>
              </a:spcBef>
              <a:buFont typeface="Arial" panose="020B0604020202020204" pitchFamily="34" charset="0"/>
              <a:buChar char="•"/>
            </a:pPr>
            <a:r>
              <a:rPr lang="ru-RU" sz="1400" b="0" spc="-30" dirty="0">
                <a:solidFill>
                  <a:srgbClr val="231F20"/>
                </a:solidFill>
                <a:latin typeface="SF UI Display"/>
                <a:cs typeface="SF UI Display"/>
              </a:rPr>
              <a:t>Передовые </a:t>
            </a:r>
            <a:r>
              <a:rPr lang="ru-RU" sz="1400" b="0" spc="-35" dirty="0">
                <a:solidFill>
                  <a:srgbClr val="231F20"/>
                </a:solidFill>
                <a:latin typeface="SF UI Display"/>
                <a:cs typeface="SF UI Display"/>
              </a:rPr>
              <a:t>технологии, </a:t>
            </a:r>
            <a:r>
              <a:rPr lang="ru-RU" sz="1400" b="0" spc="-25" dirty="0">
                <a:solidFill>
                  <a:srgbClr val="231F20"/>
                </a:solidFill>
                <a:latin typeface="SF UI Display"/>
                <a:cs typeface="SF UI Display"/>
              </a:rPr>
              <a:t>реализованные </a:t>
            </a:r>
            <a:r>
              <a:rPr lang="ru-RU" sz="1400" b="0" dirty="0">
                <a:solidFill>
                  <a:srgbClr val="231F20"/>
                </a:solidFill>
                <a:latin typeface="SF UI Display"/>
                <a:cs typeface="SF UI Display"/>
              </a:rPr>
              <a:t>в </a:t>
            </a:r>
            <a:r>
              <a:rPr lang="ru-RU" sz="1400" b="0" spc="-50" dirty="0">
                <a:solidFill>
                  <a:srgbClr val="231F20"/>
                </a:solidFill>
                <a:latin typeface="SF UI Display"/>
                <a:cs typeface="SF UI Display"/>
              </a:rPr>
              <a:t>аппарате  </a:t>
            </a:r>
            <a:r>
              <a:rPr lang="en-US" sz="1400" b="0" spc="-25" dirty="0">
                <a:solidFill>
                  <a:srgbClr val="231F20"/>
                </a:solidFill>
                <a:latin typeface="SF UI Display"/>
                <a:cs typeface="SF UI Display"/>
              </a:rPr>
              <a:t>T</a:t>
            </a:r>
            <a:r>
              <a:rPr lang="ru-RU" sz="1400" b="0" spc="-25" dirty="0" err="1">
                <a:solidFill>
                  <a:srgbClr val="231F20"/>
                </a:solidFill>
                <a:latin typeface="SF UI Display"/>
                <a:cs typeface="SF UI Display"/>
              </a:rPr>
              <a:t>rue</a:t>
            </a:r>
            <a:r>
              <a:rPr lang="en-US" sz="1400" b="0" spc="-25" dirty="0">
                <a:solidFill>
                  <a:srgbClr val="231F20"/>
                </a:solidFill>
                <a:latin typeface="SF UI Display"/>
                <a:cs typeface="SF UI Display"/>
              </a:rPr>
              <a:t>B</a:t>
            </a:r>
            <a:r>
              <a:rPr lang="ru-RU" sz="1400" b="0" spc="-25" dirty="0" err="1">
                <a:solidFill>
                  <a:srgbClr val="231F20"/>
                </a:solidFill>
                <a:latin typeface="SF UI Display"/>
                <a:cs typeface="SF UI Display"/>
              </a:rPr>
              <a:t>ea</a:t>
            </a:r>
            <a:r>
              <a:rPr lang="en-US" sz="1400" b="0" spc="-25" dirty="0">
                <a:solidFill>
                  <a:srgbClr val="231F20"/>
                </a:solidFill>
                <a:latin typeface="SF UI Display"/>
                <a:cs typeface="SF UI Display"/>
              </a:rPr>
              <a:t>m</a:t>
            </a:r>
            <a:r>
              <a:rPr lang="ru-RU" sz="1400" b="0" spc="-25" dirty="0">
                <a:solidFill>
                  <a:srgbClr val="231F20"/>
                </a:solidFill>
                <a:latin typeface="SF UI Display"/>
                <a:cs typeface="SF UI Display"/>
              </a:rPr>
              <a:t>, </a:t>
            </a:r>
            <a:r>
              <a:rPr lang="ru-RU" sz="1400" b="0" spc="-35" dirty="0">
                <a:solidFill>
                  <a:srgbClr val="231F20"/>
                </a:solidFill>
                <a:latin typeface="SF UI Display"/>
                <a:cs typeface="SF UI Display"/>
              </a:rPr>
              <a:t>обеспечивают </a:t>
            </a:r>
            <a:r>
              <a:rPr lang="ru-RU" sz="1400" b="0" spc="-30" dirty="0">
                <a:solidFill>
                  <a:srgbClr val="231F20"/>
                </a:solidFill>
                <a:latin typeface="SF UI Display"/>
                <a:cs typeface="SF UI Display"/>
              </a:rPr>
              <a:t>универсальность </a:t>
            </a:r>
            <a:r>
              <a:rPr lang="ru-RU" sz="1400" b="0" spc="-40" dirty="0">
                <a:solidFill>
                  <a:srgbClr val="231F20"/>
                </a:solidFill>
                <a:latin typeface="SF UI Display"/>
                <a:cs typeface="SF UI Display"/>
              </a:rPr>
              <a:t>терапии </a:t>
            </a:r>
            <a:r>
              <a:rPr lang="ru-RU" sz="1400" b="0" spc="-25" dirty="0">
                <a:solidFill>
                  <a:srgbClr val="231F20"/>
                </a:solidFill>
                <a:latin typeface="SF UI Display"/>
                <a:cs typeface="SF UI Display"/>
              </a:rPr>
              <a:t>любой  </a:t>
            </a:r>
            <a:r>
              <a:rPr lang="ru-RU" sz="1400" b="0" spc="-20" dirty="0">
                <a:solidFill>
                  <a:srgbClr val="231F20"/>
                </a:solidFill>
                <a:latin typeface="SF UI Display"/>
                <a:cs typeface="SF UI Display"/>
              </a:rPr>
              <a:t>локализации.</a:t>
            </a:r>
          </a:p>
          <a:p>
            <a:pPr marL="285750" marR="89535" indent="-285750">
              <a:spcBef>
                <a:spcPts val="810"/>
              </a:spcBef>
              <a:buFont typeface="Arial" panose="020B0604020202020204" pitchFamily="34" charset="0"/>
              <a:buChar char="•"/>
            </a:pPr>
            <a:r>
              <a:rPr lang="ru-RU" sz="1400" spc="-20" dirty="0">
                <a:solidFill>
                  <a:srgbClr val="231F20"/>
                </a:solidFill>
                <a:latin typeface="SF UI Display"/>
                <a:cs typeface="SF UI Display"/>
              </a:rPr>
              <a:t>На аппарате </a:t>
            </a:r>
            <a:r>
              <a:rPr lang="ru-RU" sz="1400" b="0" spc="-35" dirty="0">
                <a:solidFill>
                  <a:srgbClr val="231F20"/>
                </a:solidFill>
                <a:latin typeface="SF UI Display"/>
                <a:cs typeface="SF UI Display"/>
              </a:rPr>
              <a:t>может </a:t>
            </a:r>
            <a:r>
              <a:rPr lang="ru-RU" sz="1400" b="0" spc="-30" dirty="0">
                <a:solidFill>
                  <a:srgbClr val="231F20"/>
                </a:solidFill>
                <a:latin typeface="SF UI Display"/>
                <a:cs typeface="SF UI Display"/>
              </a:rPr>
              <a:t>быть </a:t>
            </a:r>
            <a:r>
              <a:rPr lang="ru-RU" sz="1400" b="0" spc="-25" dirty="0">
                <a:solidFill>
                  <a:srgbClr val="231F20"/>
                </a:solidFill>
                <a:latin typeface="SF UI Display"/>
                <a:cs typeface="SF UI Display"/>
              </a:rPr>
              <a:t>реализована </a:t>
            </a:r>
            <a:r>
              <a:rPr lang="ru-RU" sz="1400" b="0" spc="-5" dirty="0">
                <a:solidFill>
                  <a:srgbClr val="231F20"/>
                </a:solidFill>
                <a:latin typeface="SF UI Display"/>
                <a:cs typeface="SF UI Display"/>
              </a:rPr>
              <a:t>как </a:t>
            </a:r>
            <a:r>
              <a:rPr lang="ru-RU" sz="1400" b="0" spc="-30" dirty="0">
                <a:solidFill>
                  <a:srgbClr val="231F20"/>
                </a:solidFill>
                <a:latin typeface="SF UI Display"/>
                <a:cs typeface="SF UI Display"/>
              </a:rPr>
              <a:t>методика  облучения электронами </a:t>
            </a:r>
            <a:r>
              <a:rPr lang="ru-RU" sz="1400" b="0" spc="-10" dirty="0">
                <a:solidFill>
                  <a:srgbClr val="231F20"/>
                </a:solidFill>
                <a:latin typeface="SF UI Display"/>
                <a:cs typeface="SF UI Display"/>
              </a:rPr>
              <a:t>для </a:t>
            </a:r>
            <a:r>
              <a:rPr lang="ru-RU" sz="1400" b="0" spc="-30" dirty="0">
                <a:solidFill>
                  <a:srgbClr val="231F20"/>
                </a:solidFill>
                <a:latin typeface="SF UI Display"/>
                <a:cs typeface="SF UI Display"/>
              </a:rPr>
              <a:t>лечения </a:t>
            </a:r>
            <a:r>
              <a:rPr lang="ru-RU" sz="1400" b="0" spc="-35" dirty="0">
                <a:solidFill>
                  <a:srgbClr val="231F20"/>
                </a:solidFill>
                <a:latin typeface="SF UI Display"/>
                <a:cs typeface="SF UI Display"/>
              </a:rPr>
              <a:t>поверхностных  новообразований, </a:t>
            </a:r>
            <a:r>
              <a:rPr lang="ru-RU" sz="1400" b="0" spc="-60" dirty="0">
                <a:solidFill>
                  <a:srgbClr val="231F20"/>
                </a:solidFill>
                <a:latin typeface="SF UI Display"/>
                <a:cs typeface="SF UI Display"/>
              </a:rPr>
              <a:t>так </a:t>
            </a:r>
            <a:r>
              <a:rPr lang="ru-RU" sz="1400" b="0" dirty="0">
                <a:solidFill>
                  <a:srgbClr val="231F20"/>
                </a:solidFill>
                <a:latin typeface="SF UI Display"/>
                <a:cs typeface="SF UI Display"/>
              </a:rPr>
              <a:t>и </a:t>
            </a:r>
            <a:r>
              <a:rPr lang="ru-RU" sz="1400" b="0" spc="-25" dirty="0">
                <a:solidFill>
                  <a:srgbClr val="231F20"/>
                </a:solidFill>
                <a:latin typeface="SF UI Display"/>
                <a:cs typeface="SF UI Display"/>
              </a:rPr>
              <a:t>продвинутые </a:t>
            </a:r>
            <a:r>
              <a:rPr lang="ru-RU" sz="1400" b="0" spc="-35" dirty="0">
                <a:solidFill>
                  <a:srgbClr val="231F20"/>
                </a:solidFill>
                <a:latin typeface="SF UI Display"/>
                <a:cs typeface="SF UI Display"/>
              </a:rPr>
              <a:t>методики  </a:t>
            </a:r>
            <a:r>
              <a:rPr lang="ru-RU" sz="1400" b="0" spc="-55" dirty="0">
                <a:solidFill>
                  <a:srgbClr val="231F20"/>
                </a:solidFill>
                <a:latin typeface="SF UI Display"/>
                <a:cs typeface="SF UI Display"/>
              </a:rPr>
              <a:t>стереотаксической </a:t>
            </a:r>
            <a:r>
              <a:rPr lang="ru-RU" sz="1400" b="0" spc="-25" dirty="0">
                <a:solidFill>
                  <a:srgbClr val="231F20"/>
                </a:solidFill>
                <a:latin typeface="SF UI Display"/>
                <a:cs typeface="SF UI Display"/>
              </a:rPr>
              <a:t>лучевой </a:t>
            </a:r>
            <a:r>
              <a:rPr lang="ru-RU" sz="1400" b="0" spc="-40" dirty="0">
                <a:solidFill>
                  <a:srgbClr val="231F20"/>
                </a:solidFill>
                <a:latin typeface="SF UI Display"/>
                <a:cs typeface="SF UI Display"/>
              </a:rPr>
              <a:t>терапии </a:t>
            </a:r>
            <a:r>
              <a:rPr lang="ru-RU" sz="1400" b="0" dirty="0">
                <a:solidFill>
                  <a:srgbClr val="231F20"/>
                </a:solidFill>
                <a:latin typeface="SF UI Display"/>
                <a:cs typeface="SF UI Display"/>
              </a:rPr>
              <a:t>и</a:t>
            </a:r>
            <a:r>
              <a:rPr lang="ru-RU" sz="1400" b="0" spc="-10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lang="ru-RU" sz="1400" b="0" spc="-40" dirty="0" err="1">
                <a:solidFill>
                  <a:srgbClr val="231F20"/>
                </a:solidFill>
                <a:latin typeface="SF UI Display"/>
                <a:cs typeface="SF UI Display"/>
              </a:rPr>
              <a:t>радиохирургии</a:t>
            </a:r>
            <a:r>
              <a:rPr lang="ru-RU" sz="1400" b="0" spc="-40" dirty="0">
                <a:solidFill>
                  <a:srgbClr val="231F20"/>
                </a:solidFill>
                <a:latin typeface="SF UI Display"/>
                <a:cs typeface="SF UI Display"/>
              </a:rPr>
              <a:t>.</a:t>
            </a:r>
            <a:endParaRPr lang="ru-RU" sz="1400" dirty="0">
              <a:latin typeface="SF UI Display"/>
              <a:cs typeface="SF UI Display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46319" y="4367369"/>
            <a:ext cx="6724650" cy="253915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ru-RU" spc="20" dirty="0">
                <a:solidFill>
                  <a:srgbClr val="096B89"/>
                </a:solidFill>
                <a:latin typeface="SF UI Display"/>
              </a:rPr>
              <a:t>КЛЮЧЕВЫЕ ВОЗМОЖНОСТИ:</a:t>
            </a:r>
          </a:p>
          <a:p>
            <a:pPr marL="273050" lvl="1">
              <a:defRPr/>
            </a:pPr>
            <a:r>
              <a:rPr lang="ru-RU" sz="1400" b="1" spc="20" dirty="0">
                <a:latin typeface="SF UI Display"/>
              </a:rPr>
              <a:t>Энергия Фотонов: </a:t>
            </a:r>
            <a:r>
              <a:rPr lang="ru-RU" sz="1400" spc="20" dirty="0">
                <a:latin typeface="SF UI Display"/>
              </a:rPr>
              <a:t>до 5 энергий, включая </a:t>
            </a:r>
            <a:r>
              <a:rPr lang="en-US" sz="1400" spc="20" dirty="0">
                <a:latin typeface="SF UI Display"/>
              </a:rPr>
              <a:t>FFF</a:t>
            </a:r>
            <a:endParaRPr lang="ru-RU" sz="1400" spc="20" dirty="0">
              <a:latin typeface="SF UI Display"/>
            </a:endParaRPr>
          </a:p>
          <a:p>
            <a:pPr marL="273050" lvl="1">
              <a:defRPr/>
            </a:pPr>
            <a:r>
              <a:rPr lang="ru-RU" sz="1400" b="1" spc="20" dirty="0">
                <a:latin typeface="SF UI Display"/>
              </a:rPr>
              <a:t>Энергия электронов : </a:t>
            </a:r>
            <a:r>
              <a:rPr lang="ru-RU" sz="1400" spc="20" dirty="0">
                <a:latin typeface="SF UI Display"/>
              </a:rPr>
              <a:t>до 8 энергий </a:t>
            </a:r>
          </a:p>
          <a:p>
            <a:pPr marL="273050" lvl="1">
              <a:defRPr/>
            </a:pPr>
            <a:r>
              <a:rPr lang="ru-RU" sz="1400" b="1" spc="20" dirty="0">
                <a:latin typeface="SF UI Display"/>
              </a:rPr>
              <a:t>Мощность дозы в режиме </a:t>
            </a:r>
            <a:r>
              <a:rPr lang="en-US" sz="1400" b="1" spc="20" dirty="0">
                <a:latin typeface="SF UI Display"/>
              </a:rPr>
              <a:t>FFF</a:t>
            </a:r>
            <a:r>
              <a:rPr lang="ru-RU" sz="1400" b="1" spc="20" dirty="0">
                <a:latin typeface="SF UI Display"/>
              </a:rPr>
              <a:t>: </a:t>
            </a:r>
            <a:r>
              <a:rPr lang="ru-RU" sz="1400" spc="20" dirty="0">
                <a:latin typeface="SF UI Display"/>
              </a:rPr>
              <a:t>до 2400 МЕ/мин</a:t>
            </a:r>
          </a:p>
          <a:p>
            <a:pPr marL="273050" lvl="1">
              <a:defRPr/>
            </a:pPr>
            <a:r>
              <a:rPr lang="ru-RU" sz="1400" b="1" spc="20" dirty="0">
                <a:latin typeface="SF UI Display"/>
              </a:rPr>
              <a:t>Методики: </a:t>
            </a:r>
            <a:r>
              <a:rPr lang="en-US" sz="1400" spc="20" dirty="0">
                <a:latin typeface="SF UI Display"/>
              </a:rPr>
              <a:t>IMRT,IGRT, </a:t>
            </a:r>
            <a:r>
              <a:rPr lang="en-US" sz="1400" spc="20" dirty="0" err="1">
                <a:latin typeface="SF UI Display"/>
              </a:rPr>
              <a:t>RapidArc,SRS,SBRT</a:t>
            </a:r>
            <a:r>
              <a:rPr lang="en-US" sz="1400" spc="20" dirty="0">
                <a:latin typeface="SF UI Display"/>
              </a:rPr>
              <a:t> </a:t>
            </a:r>
          </a:p>
          <a:p>
            <a:pPr marL="273050" lvl="1">
              <a:defRPr/>
            </a:pPr>
            <a:r>
              <a:rPr lang="ru-RU" sz="1400" b="1" spc="20" dirty="0">
                <a:latin typeface="SF UI Display"/>
              </a:rPr>
              <a:t>Технологии: </a:t>
            </a:r>
            <a:r>
              <a:rPr lang="ru-RU" sz="1400" spc="20" dirty="0">
                <a:latin typeface="SF UI Display"/>
              </a:rPr>
              <a:t>облучение с синхронизацией по дыханию</a:t>
            </a:r>
          </a:p>
          <a:p>
            <a:pPr marL="273050" lvl="1">
              <a:defRPr/>
            </a:pPr>
            <a:r>
              <a:rPr lang="ru-RU" sz="1400" b="1" spc="20" dirty="0">
                <a:latin typeface="SF UI Display"/>
              </a:rPr>
              <a:t>МЛК: </a:t>
            </a:r>
            <a:r>
              <a:rPr lang="en-US" sz="1400" spc="20" dirty="0" err="1">
                <a:latin typeface="SF UI Display"/>
              </a:rPr>
              <a:t>Millenium</a:t>
            </a:r>
            <a:r>
              <a:rPr lang="en-US" sz="1400" spc="20" dirty="0">
                <a:latin typeface="SF UI Display"/>
              </a:rPr>
              <a:t> MLC 120</a:t>
            </a:r>
            <a:r>
              <a:rPr lang="ru-RU" sz="1400" spc="20" dirty="0">
                <a:latin typeface="SF UI Display"/>
              </a:rPr>
              <a:t> стол с 6 степенями свободы </a:t>
            </a:r>
            <a:r>
              <a:rPr lang="en-US" sz="1400" spc="20" dirty="0" err="1">
                <a:latin typeface="SF UI Display"/>
              </a:rPr>
              <a:t>PerfectPitch</a:t>
            </a:r>
            <a:r>
              <a:rPr lang="en-US" sz="1400" spc="20" dirty="0">
                <a:latin typeface="SF UI Display"/>
              </a:rPr>
              <a:t>*</a:t>
            </a:r>
            <a:r>
              <a:rPr lang="ru-RU" sz="1400" spc="20" dirty="0">
                <a:latin typeface="SF UI Display"/>
              </a:rPr>
              <a:t>, многолепестковый коллиматор </a:t>
            </a:r>
            <a:r>
              <a:rPr lang="en-US" sz="1400" spc="20" dirty="0">
                <a:latin typeface="SF UI Display"/>
              </a:rPr>
              <a:t>HD120*</a:t>
            </a:r>
          </a:p>
          <a:p>
            <a:pPr marL="273050" lvl="1">
              <a:defRPr/>
            </a:pPr>
            <a:r>
              <a:rPr lang="ru-RU" sz="1400" b="1" spc="20" dirty="0">
                <a:latin typeface="SF UI Display"/>
              </a:rPr>
              <a:t>Визуализация: </a:t>
            </a:r>
            <a:r>
              <a:rPr lang="en-US" sz="1400" spc="20" dirty="0">
                <a:latin typeface="SF UI Display"/>
              </a:rPr>
              <a:t>MV </a:t>
            </a:r>
            <a:r>
              <a:rPr lang="ru-RU" sz="1400" spc="20" dirty="0">
                <a:latin typeface="SF UI Display"/>
              </a:rPr>
              <a:t>и </a:t>
            </a:r>
            <a:r>
              <a:rPr lang="en-US" sz="1400" spc="20" dirty="0">
                <a:latin typeface="SF UI Display"/>
              </a:rPr>
              <a:t>kV – 2D,3D,4D</a:t>
            </a:r>
            <a:r>
              <a:rPr lang="ru-RU" sz="1400" spc="20" dirty="0">
                <a:latin typeface="SF UI Display"/>
              </a:rPr>
              <a:t> и </a:t>
            </a:r>
            <a:r>
              <a:rPr lang="en-US" sz="1400" spc="20" dirty="0" err="1">
                <a:latin typeface="SF UI Display"/>
              </a:rPr>
              <a:t>iCBCT</a:t>
            </a:r>
            <a:r>
              <a:rPr lang="en-US" sz="1400" spc="20" dirty="0">
                <a:latin typeface="SF UI Display"/>
              </a:rPr>
              <a:t>*</a:t>
            </a:r>
            <a:endParaRPr lang="ru-RU" sz="1400" spc="20" dirty="0">
              <a:latin typeface="SF UI Display"/>
            </a:endParaRPr>
          </a:p>
          <a:p>
            <a:pPr marL="177800" lvl="1">
              <a:defRPr/>
            </a:pPr>
            <a:endParaRPr lang="en-US" sz="1400" spc="20" dirty="0">
              <a:latin typeface="SF UI Display"/>
            </a:endParaRPr>
          </a:p>
          <a:p>
            <a:pPr marL="0" lvl="1">
              <a:defRPr/>
            </a:pPr>
            <a:r>
              <a:rPr lang="ru-RU" sz="1000" spc="20" dirty="0">
                <a:latin typeface="SF UI Display"/>
              </a:rPr>
              <a:t>*опция</a:t>
            </a:r>
            <a:endParaRPr lang="en-US" sz="1000" spc="20" dirty="0">
              <a:latin typeface="SF UI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32454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50" y="504825"/>
            <a:ext cx="9730150" cy="369332"/>
          </a:xfrm>
        </p:spPr>
        <p:txBody>
          <a:bodyPr lIns="0" tIns="0" rIns="0" bIns="0"/>
          <a:lstStyle/>
          <a:p>
            <a:r>
              <a:rPr lang="ru-RU" sz="2400" b="1" spc="-5" dirty="0">
                <a:solidFill>
                  <a:srgbClr val="006192"/>
                </a:solidFill>
                <a:latin typeface="SF UI Display"/>
                <a:cs typeface="SF UI Display"/>
              </a:rPr>
              <a:t>ПЕРЕДОВОЕ РЕШЕНИЕ </a:t>
            </a:r>
            <a:r>
              <a:rPr lang="ru-RU" sz="2400" spc="15" dirty="0">
                <a:solidFill>
                  <a:srgbClr val="006192"/>
                </a:solidFill>
                <a:latin typeface="SF UI Display"/>
                <a:cs typeface="SF UI Display"/>
              </a:rPr>
              <a:t>ДЛЯ</a:t>
            </a:r>
            <a:r>
              <a:rPr lang="ru-RU" sz="2400" spc="70" dirty="0">
                <a:solidFill>
                  <a:srgbClr val="006192"/>
                </a:solidFill>
                <a:latin typeface="SF UI Display"/>
                <a:cs typeface="SF UI Display"/>
              </a:rPr>
              <a:t> </a:t>
            </a:r>
            <a:r>
              <a:rPr lang="ru-RU" sz="2400" spc="-25" dirty="0">
                <a:solidFill>
                  <a:srgbClr val="006192"/>
                </a:solidFill>
                <a:latin typeface="SF UI Display"/>
                <a:cs typeface="SF UI Display"/>
              </a:rPr>
              <a:t>РАДИОХИРУРГИИ</a:t>
            </a:r>
            <a:endParaRPr lang="ru-RU" sz="2400" dirty="0">
              <a:solidFill>
                <a:srgbClr val="006192"/>
              </a:solidFill>
            </a:endParaRPr>
          </a:p>
        </p:txBody>
      </p:sp>
      <p:sp>
        <p:nvSpPr>
          <p:cNvPr id="3" name="object 9"/>
          <p:cNvSpPr txBox="1"/>
          <p:nvPr/>
        </p:nvSpPr>
        <p:spPr>
          <a:xfrm>
            <a:off x="11844494" y="7066051"/>
            <a:ext cx="12509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0" spc="-45" dirty="0">
                <a:solidFill>
                  <a:srgbClr val="939598"/>
                </a:solidFill>
                <a:latin typeface="SF UI Display"/>
                <a:cs typeface="SF UI Display"/>
              </a:rPr>
              <a:t>*поставка </a:t>
            </a:r>
            <a:r>
              <a:rPr sz="700" b="0" spc="-40" dirty="0">
                <a:solidFill>
                  <a:srgbClr val="939598"/>
                </a:solidFill>
                <a:latin typeface="SF UI Display"/>
                <a:cs typeface="SF UI Display"/>
              </a:rPr>
              <a:t>на правах</a:t>
            </a:r>
            <a:r>
              <a:rPr sz="700" b="0" spc="-15" dirty="0">
                <a:solidFill>
                  <a:srgbClr val="939598"/>
                </a:solidFill>
                <a:latin typeface="SF UI Display"/>
                <a:cs typeface="SF UI Display"/>
              </a:rPr>
              <a:t> </a:t>
            </a:r>
            <a:r>
              <a:rPr sz="700" b="0" spc="-45" dirty="0">
                <a:solidFill>
                  <a:srgbClr val="939598"/>
                </a:solidFill>
                <a:latin typeface="SF UI Display"/>
                <a:cs typeface="SF UI Display"/>
              </a:rPr>
              <a:t>дистрибуции</a:t>
            </a:r>
            <a:endParaRPr sz="700">
              <a:latin typeface="SF UI Display"/>
              <a:cs typeface="SF UI Display"/>
            </a:endParaRPr>
          </a:p>
        </p:txBody>
      </p:sp>
      <p:sp>
        <p:nvSpPr>
          <p:cNvPr id="4" name="object 11"/>
          <p:cNvSpPr/>
          <p:nvPr/>
        </p:nvSpPr>
        <p:spPr>
          <a:xfrm>
            <a:off x="7091997" y="1419225"/>
            <a:ext cx="6351460" cy="5482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2"/>
          <p:cNvSpPr/>
          <p:nvPr/>
        </p:nvSpPr>
        <p:spPr>
          <a:xfrm>
            <a:off x="7460995" y="6852005"/>
            <a:ext cx="2331085" cy="708025"/>
          </a:xfrm>
          <a:custGeom>
            <a:avLst/>
            <a:gdLst/>
            <a:ahLst/>
            <a:cxnLst/>
            <a:rect l="l" t="t" r="r" b="b"/>
            <a:pathLst>
              <a:path w="2331084" h="708025">
                <a:moveTo>
                  <a:pt x="2330996" y="0"/>
                </a:moveTo>
                <a:lnTo>
                  <a:pt x="0" y="0"/>
                </a:lnTo>
                <a:lnTo>
                  <a:pt x="0" y="707999"/>
                </a:lnTo>
                <a:lnTo>
                  <a:pt x="2330996" y="707999"/>
                </a:lnTo>
                <a:lnTo>
                  <a:pt x="2330996" y="0"/>
                </a:lnTo>
                <a:close/>
              </a:path>
            </a:pathLst>
          </a:custGeom>
          <a:solidFill>
            <a:srgbClr val="00B4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3"/>
          <p:cNvSpPr txBox="1"/>
          <p:nvPr/>
        </p:nvSpPr>
        <p:spPr>
          <a:xfrm>
            <a:off x="7583300" y="6880620"/>
            <a:ext cx="2099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0" spc="-25" dirty="0">
                <a:solidFill>
                  <a:srgbClr val="FFFFFF"/>
                </a:solidFill>
                <a:latin typeface="SF UI Display"/>
                <a:cs typeface="SF UI Display"/>
              </a:rPr>
              <a:t>АППАРАТ </a:t>
            </a:r>
            <a:r>
              <a:rPr sz="1100" b="0" spc="5" dirty="0">
                <a:solidFill>
                  <a:srgbClr val="FFFFFF"/>
                </a:solidFill>
                <a:latin typeface="SF UI Display"/>
                <a:cs typeface="SF UI Display"/>
              </a:rPr>
              <a:t>ДЛЯ</a:t>
            </a:r>
            <a:r>
              <a:rPr sz="1100" b="0" spc="-15" dirty="0">
                <a:solidFill>
                  <a:srgbClr val="FFFFFF"/>
                </a:solidFill>
                <a:latin typeface="SF UI Display"/>
                <a:cs typeface="SF UI Display"/>
              </a:rPr>
              <a:t> РАДИОХИРУРГИИ</a:t>
            </a:r>
            <a:endParaRPr sz="1100" dirty="0">
              <a:latin typeface="SF UI Display"/>
              <a:cs typeface="SF UI Display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solidFill>
                  <a:srgbClr val="FFFFFF"/>
                </a:solidFill>
                <a:latin typeface="SF UI Display"/>
                <a:cs typeface="SF UI Display"/>
              </a:rPr>
              <a:t>EDGE</a:t>
            </a:r>
            <a:r>
              <a:rPr lang="en-US" sz="1100" b="1" baseline="3000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®</a:t>
            </a:r>
            <a:endParaRPr sz="1100" dirty="0">
              <a:latin typeface="SF UI Display"/>
              <a:cs typeface="SF UI Display"/>
            </a:endParaRPr>
          </a:p>
        </p:txBody>
      </p:sp>
      <p:sp>
        <p:nvSpPr>
          <p:cNvPr id="7" name="object 16"/>
          <p:cNvSpPr txBox="1"/>
          <p:nvPr/>
        </p:nvSpPr>
        <p:spPr>
          <a:xfrm>
            <a:off x="737299" y="1604837"/>
            <a:ext cx="6073140" cy="88678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sz="1850" b="0" spc="-20" dirty="0">
                <a:solidFill>
                  <a:srgbClr val="096B89"/>
                </a:solidFill>
                <a:latin typeface="SF UI Display"/>
                <a:cs typeface="SF UI Display"/>
              </a:rPr>
              <a:t>АППАРАТ </a:t>
            </a:r>
            <a:r>
              <a:rPr sz="1850" b="0" spc="35" dirty="0">
                <a:solidFill>
                  <a:srgbClr val="096B89"/>
                </a:solidFill>
                <a:latin typeface="SF UI Display"/>
                <a:cs typeface="SF UI Display"/>
              </a:rPr>
              <a:t>ДЛЯ </a:t>
            </a:r>
            <a:r>
              <a:rPr sz="1850" b="0" spc="5" dirty="0">
                <a:solidFill>
                  <a:srgbClr val="096B89"/>
                </a:solidFill>
                <a:latin typeface="SF UI Display"/>
                <a:cs typeface="SF UI Display"/>
              </a:rPr>
              <a:t>РАДИОХИРУРГИИ </a:t>
            </a:r>
            <a:r>
              <a:rPr sz="1850" b="1" spc="15" dirty="0">
                <a:solidFill>
                  <a:srgbClr val="096B89"/>
                </a:solidFill>
                <a:latin typeface="SF UI Display"/>
                <a:cs typeface="SF UI Display"/>
              </a:rPr>
              <a:t>EDG</a:t>
            </a:r>
            <a:r>
              <a:rPr lang="en-US" sz="1850" b="1" spc="15" dirty="0">
                <a:solidFill>
                  <a:srgbClr val="096B89"/>
                </a:solidFill>
                <a:latin typeface="SF UI Display"/>
                <a:cs typeface="SF UI Display"/>
              </a:rPr>
              <a:t>E</a:t>
            </a:r>
            <a:r>
              <a:rPr lang="en-US" sz="2000" b="1" baseline="3000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 </a:t>
            </a:r>
            <a:r>
              <a:rPr sz="1200" b="0" spc="-20" dirty="0">
                <a:solidFill>
                  <a:srgbClr val="006192"/>
                </a:solidFill>
                <a:latin typeface="SF UI Display"/>
                <a:cs typeface="SF UI Display"/>
              </a:rPr>
              <a:t>СИСТЕМА, </a:t>
            </a:r>
            <a:r>
              <a:rPr sz="1200" b="0" spc="-10" dirty="0">
                <a:solidFill>
                  <a:srgbClr val="006192"/>
                </a:solidFill>
                <a:latin typeface="SF UI Display"/>
                <a:cs typeface="SF UI Display"/>
              </a:rPr>
              <a:t>ОБЪЕДИНЯЮЩАЯ </a:t>
            </a:r>
            <a:r>
              <a:rPr sz="1200" b="0" spc="-25" dirty="0">
                <a:solidFill>
                  <a:srgbClr val="006192"/>
                </a:solidFill>
                <a:latin typeface="SF UI Display"/>
                <a:cs typeface="SF UI Display"/>
              </a:rPr>
              <a:t>ВОЗМОЖНОСТЬ</a:t>
            </a:r>
            <a:r>
              <a:rPr sz="1200" b="0" spc="20" dirty="0">
                <a:solidFill>
                  <a:srgbClr val="006192"/>
                </a:solidFill>
                <a:latin typeface="SF UI Display"/>
                <a:cs typeface="SF UI Display"/>
              </a:rPr>
              <a:t> </a:t>
            </a:r>
            <a:r>
              <a:rPr sz="1200" b="0" spc="-15" dirty="0">
                <a:solidFill>
                  <a:srgbClr val="006192"/>
                </a:solidFill>
                <a:latin typeface="SF UI Display"/>
                <a:cs typeface="SF UI Display"/>
              </a:rPr>
              <a:t>ОБЛУЧЕНИЯ</a:t>
            </a:r>
            <a:r>
              <a:rPr lang="ru-RU" sz="1200" spc="-15" dirty="0">
                <a:solidFill>
                  <a:srgbClr val="006192"/>
                </a:solidFill>
                <a:latin typeface="SF UI Display"/>
                <a:cs typeface="SF UI Display"/>
              </a:rPr>
              <a:t> </a:t>
            </a:r>
            <a:r>
              <a:rPr sz="1200" b="0" dirty="0">
                <a:solidFill>
                  <a:srgbClr val="006192"/>
                </a:solidFill>
                <a:latin typeface="SF UI Display"/>
                <a:cs typeface="SF UI Display"/>
              </a:rPr>
              <a:t>С </a:t>
            </a:r>
            <a:r>
              <a:rPr sz="1200" b="0" spc="-20" dirty="0">
                <a:solidFill>
                  <a:srgbClr val="006192"/>
                </a:solidFill>
                <a:latin typeface="SF UI Display"/>
                <a:cs typeface="SF UI Display"/>
              </a:rPr>
              <a:t>МАКСИМАЛЬНО </a:t>
            </a:r>
            <a:r>
              <a:rPr sz="1200" b="0" spc="-25" dirty="0">
                <a:solidFill>
                  <a:srgbClr val="006192"/>
                </a:solidFill>
                <a:latin typeface="SF UI Display"/>
                <a:cs typeface="SF UI Display"/>
              </a:rPr>
              <a:t>ВЫСОКОЙ </a:t>
            </a:r>
            <a:r>
              <a:rPr sz="1200" b="0" spc="-20" dirty="0">
                <a:solidFill>
                  <a:srgbClr val="006192"/>
                </a:solidFill>
                <a:latin typeface="SF UI Display"/>
                <a:cs typeface="SF UI Display"/>
              </a:rPr>
              <a:t>МОЩНОСТЬЮ ДОЗЫ </a:t>
            </a:r>
            <a:r>
              <a:rPr sz="1200" b="0" dirty="0">
                <a:solidFill>
                  <a:srgbClr val="006192"/>
                </a:solidFill>
                <a:latin typeface="SF UI Display"/>
                <a:cs typeface="SF UI Display"/>
              </a:rPr>
              <a:t>И </a:t>
            </a:r>
            <a:r>
              <a:rPr sz="1200" b="0" spc="-25" dirty="0">
                <a:solidFill>
                  <a:srgbClr val="006192"/>
                </a:solidFill>
                <a:latin typeface="SF UI Display"/>
                <a:cs typeface="SF UI Display"/>
              </a:rPr>
              <a:t>ПОЛНЫЙ  </a:t>
            </a:r>
            <a:r>
              <a:rPr sz="1200" b="0" spc="-30" dirty="0">
                <a:solidFill>
                  <a:srgbClr val="006192"/>
                </a:solidFill>
                <a:latin typeface="SF UI Display"/>
                <a:cs typeface="SF UI Display"/>
              </a:rPr>
              <a:t>КОНТРОЛЬ </a:t>
            </a:r>
            <a:r>
              <a:rPr sz="1200" b="0" spc="5" dirty="0">
                <a:solidFill>
                  <a:srgbClr val="006192"/>
                </a:solidFill>
                <a:latin typeface="SF UI Display"/>
                <a:cs typeface="SF UI Display"/>
              </a:rPr>
              <a:t>НАД </a:t>
            </a:r>
            <a:r>
              <a:rPr sz="1200" b="0" spc="-35" dirty="0">
                <a:solidFill>
                  <a:srgbClr val="006192"/>
                </a:solidFill>
                <a:latin typeface="SF UI Display"/>
                <a:cs typeface="SF UI Display"/>
              </a:rPr>
              <a:t>РАСПОЛОЖЕНИЕМ </a:t>
            </a:r>
            <a:r>
              <a:rPr sz="1200" b="0" spc="-15" dirty="0">
                <a:solidFill>
                  <a:srgbClr val="006192"/>
                </a:solidFill>
                <a:latin typeface="SF UI Display"/>
                <a:cs typeface="SF UI Display"/>
              </a:rPr>
              <a:t>МИШЕНИ </a:t>
            </a:r>
            <a:r>
              <a:rPr sz="1200" b="0" dirty="0">
                <a:solidFill>
                  <a:srgbClr val="006192"/>
                </a:solidFill>
                <a:latin typeface="SF UI Display"/>
                <a:cs typeface="SF UI Display"/>
              </a:rPr>
              <a:t>В </a:t>
            </a:r>
            <a:r>
              <a:rPr sz="1200" b="0" spc="-10" dirty="0">
                <a:solidFill>
                  <a:srgbClr val="006192"/>
                </a:solidFill>
                <a:latin typeface="SF UI Display"/>
                <a:cs typeface="SF UI Display"/>
              </a:rPr>
              <a:t>РЕЖИМЕ </a:t>
            </a:r>
            <a:r>
              <a:rPr sz="1200" b="0" spc="-20" dirty="0">
                <a:solidFill>
                  <a:srgbClr val="006192"/>
                </a:solidFill>
                <a:latin typeface="SF UI Display"/>
                <a:cs typeface="SF UI Display"/>
              </a:rPr>
              <a:t>РЕАЛЬНОГО  ВРЕМЕНИ </a:t>
            </a:r>
            <a:r>
              <a:rPr sz="1200" b="0" spc="-25" dirty="0">
                <a:solidFill>
                  <a:srgbClr val="006192"/>
                </a:solidFill>
                <a:latin typeface="SF UI Display"/>
                <a:cs typeface="SF UI Display"/>
              </a:rPr>
              <a:t>БЕЗ </a:t>
            </a:r>
            <a:r>
              <a:rPr sz="1200" b="0" spc="-20" dirty="0">
                <a:solidFill>
                  <a:srgbClr val="006192"/>
                </a:solidFill>
                <a:latin typeface="SF UI Display"/>
                <a:cs typeface="SF UI Display"/>
              </a:rPr>
              <a:t>ИСПОЛЬЗОВАНИЯ </a:t>
            </a:r>
            <a:r>
              <a:rPr sz="1200" b="0" spc="-25" dirty="0">
                <a:solidFill>
                  <a:srgbClr val="006192"/>
                </a:solidFill>
                <a:latin typeface="SF UI Display"/>
                <a:cs typeface="SF UI Display"/>
              </a:rPr>
              <a:t>ИОНИЗИРУЮЩЕГО</a:t>
            </a:r>
            <a:r>
              <a:rPr sz="1200" b="0" spc="80" dirty="0">
                <a:solidFill>
                  <a:srgbClr val="006192"/>
                </a:solidFill>
                <a:latin typeface="SF UI Display"/>
                <a:cs typeface="SF UI Display"/>
              </a:rPr>
              <a:t> </a:t>
            </a:r>
            <a:r>
              <a:rPr sz="1200" b="0" spc="-20" dirty="0">
                <a:solidFill>
                  <a:srgbClr val="006192"/>
                </a:solidFill>
                <a:latin typeface="SF UI Display"/>
                <a:cs typeface="SF UI Display"/>
              </a:rPr>
              <a:t>ИЗЛУЧЕНИЯ</a:t>
            </a:r>
            <a:r>
              <a:rPr sz="1400" b="0" spc="-20" dirty="0">
                <a:solidFill>
                  <a:srgbClr val="231F20"/>
                </a:solidFill>
                <a:latin typeface="SF UI Display"/>
                <a:cs typeface="SF UI Display"/>
              </a:rPr>
              <a:t>.</a:t>
            </a:r>
            <a:endParaRPr sz="1400" dirty="0">
              <a:latin typeface="SF UI Display"/>
              <a:cs typeface="SF UI Display"/>
            </a:endParaRPr>
          </a:p>
        </p:txBody>
      </p:sp>
      <p:sp>
        <p:nvSpPr>
          <p:cNvPr id="8" name="object 16"/>
          <p:cNvSpPr txBox="1"/>
          <p:nvPr/>
        </p:nvSpPr>
        <p:spPr>
          <a:xfrm>
            <a:off x="714267" y="2909465"/>
            <a:ext cx="6096171" cy="113274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414020">
              <a:lnSpc>
                <a:spcPct val="102000"/>
              </a:lnSpc>
            </a:pPr>
            <a:r>
              <a:rPr b="0" spc="20" dirty="0">
                <a:solidFill>
                  <a:srgbClr val="096B89"/>
                </a:solidFill>
                <a:latin typeface="SF UI Display"/>
                <a:cs typeface="SF UI Display"/>
              </a:rPr>
              <a:t>ВЫСОКАЯ </a:t>
            </a:r>
            <a:r>
              <a:rPr b="0" spc="-15" dirty="0">
                <a:solidFill>
                  <a:srgbClr val="096B89"/>
                </a:solidFill>
                <a:latin typeface="SF UI Display"/>
                <a:cs typeface="SF UI Display"/>
              </a:rPr>
              <a:t>ТОЧНОСТЬ </a:t>
            </a:r>
            <a:r>
              <a:rPr b="0" spc="25" dirty="0">
                <a:solidFill>
                  <a:srgbClr val="096B89"/>
                </a:solidFill>
                <a:latin typeface="SF UI Display"/>
                <a:cs typeface="SF UI Display"/>
              </a:rPr>
              <a:t>И </a:t>
            </a:r>
            <a:r>
              <a:rPr b="0" spc="-10" dirty="0">
                <a:solidFill>
                  <a:srgbClr val="096B89"/>
                </a:solidFill>
                <a:latin typeface="SF UI Display"/>
                <a:cs typeface="SF UI Display"/>
              </a:rPr>
              <a:t>ВОЗМОЖНОСТИ </a:t>
            </a:r>
            <a:br>
              <a:rPr lang="ru-RU" b="0" spc="-10" dirty="0">
                <a:solidFill>
                  <a:srgbClr val="096B89"/>
                </a:solidFill>
                <a:latin typeface="SF UI Display"/>
                <a:cs typeface="SF UI Display"/>
              </a:rPr>
            </a:br>
            <a:r>
              <a:rPr b="0" spc="-55" dirty="0">
                <a:solidFill>
                  <a:srgbClr val="096B89"/>
                </a:solidFill>
                <a:latin typeface="SF UI Display"/>
                <a:cs typeface="SF UI Display"/>
              </a:rPr>
              <a:t>АППАРАТА  </a:t>
            </a:r>
            <a:r>
              <a:rPr b="1" spc="25" dirty="0">
                <a:solidFill>
                  <a:srgbClr val="096B89"/>
                </a:solidFill>
                <a:latin typeface="SF UI Display"/>
                <a:cs typeface="SF UI Display"/>
              </a:rPr>
              <a:t>EDGE</a:t>
            </a:r>
            <a:r>
              <a:rPr lang="en-US" sz="1800" b="1" baseline="3000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b="1" spc="25" dirty="0">
                <a:solidFill>
                  <a:srgbClr val="006192"/>
                </a:solidFill>
                <a:latin typeface="SF UI Display"/>
                <a:cs typeface="SF UI Display"/>
              </a:rPr>
              <a:t> </a:t>
            </a:r>
            <a:r>
              <a:rPr b="0" spc="-10" dirty="0">
                <a:solidFill>
                  <a:srgbClr val="096B89"/>
                </a:solidFill>
                <a:latin typeface="SF UI Display"/>
                <a:cs typeface="SF UI Display"/>
              </a:rPr>
              <a:t>ПОЗВОЛЯЮТ </a:t>
            </a:r>
            <a:br>
              <a:rPr lang="ru-RU" b="0" spc="-10" dirty="0">
                <a:solidFill>
                  <a:srgbClr val="096B89"/>
                </a:solidFill>
                <a:latin typeface="SF UI Display"/>
                <a:cs typeface="SF UI Display"/>
              </a:rPr>
            </a:br>
            <a:r>
              <a:rPr b="0" spc="-20" dirty="0">
                <a:solidFill>
                  <a:srgbClr val="096B89"/>
                </a:solidFill>
                <a:latin typeface="SF UI Display"/>
                <a:cs typeface="SF UI Display"/>
              </a:rPr>
              <a:t>ОПЕРИРОВАТЬ </a:t>
            </a:r>
            <a:r>
              <a:rPr b="0" spc="-15" dirty="0">
                <a:solidFill>
                  <a:srgbClr val="096B89"/>
                </a:solidFill>
                <a:latin typeface="SF UI Display"/>
                <a:cs typeface="SF UI Display"/>
              </a:rPr>
              <a:t>БОЛЬШЕ</a:t>
            </a:r>
            <a:r>
              <a:rPr lang="ru-RU" b="0" spc="-15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b="0" spc="-10" dirty="0">
                <a:solidFill>
                  <a:srgbClr val="096B89"/>
                </a:solidFill>
                <a:latin typeface="SF UI Display"/>
                <a:cs typeface="SF UI Display"/>
              </a:rPr>
              <a:t>ПАЦИЕНТОВ </a:t>
            </a:r>
            <a:r>
              <a:rPr b="0" spc="25" dirty="0">
                <a:solidFill>
                  <a:srgbClr val="096B89"/>
                </a:solidFill>
                <a:latin typeface="SF UI Display"/>
                <a:cs typeface="SF UI Display"/>
              </a:rPr>
              <a:t>С </a:t>
            </a:r>
            <a:r>
              <a:rPr b="0" spc="-5" dirty="0">
                <a:solidFill>
                  <a:srgbClr val="096B89"/>
                </a:solidFill>
                <a:latin typeface="SF UI Display"/>
                <a:cs typeface="SF UI Display"/>
              </a:rPr>
              <a:t>МАКСИМАЛЬНОЙ </a:t>
            </a:r>
            <a:r>
              <a:rPr b="0" spc="-10" dirty="0">
                <a:solidFill>
                  <a:srgbClr val="096B89"/>
                </a:solidFill>
                <a:latin typeface="SF UI Display"/>
                <a:cs typeface="SF UI Display"/>
              </a:rPr>
              <a:t>ТОЧНОСТЬЮ</a:t>
            </a:r>
            <a:endParaRPr dirty="0">
              <a:latin typeface="SF UI Display"/>
              <a:cs typeface="SF UI Display"/>
            </a:endParaRPr>
          </a:p>
        </p:txBody>
      </p:sp>
      <p:sp>
        <p:nvSpPr>
          <p:cNvPr id="10" name="object 15"/>
          <p:cNvSpPr txBox="1"/>
          <p:nvPr/>
        </p:nvSpPr>
        <p:spPr>
          <a:xfrm>
            <a:off x="714267" y="4395444"/>
            <a:ext cx="5993130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pc="5" dirty="0">
                <a:solidFill>
                  <a:srgbClr val="096B89"/>
                </a:solidFill>
                <a:latin typeface="SF UI Display"/>
                <a:cs typeface="SF UI Display"/>
              </a:rPr>
              <a:t>ГЛАВНЫЕ</a:t>
            </a:r>
            <a:r>
              <a:rPr lang="ru-RU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lang="ru-RU" spc="10" dirty="0">
                <a:solidFill>
                  <a:srgbClr val="096B89"/>
                </a:solidFill>
                <a:latin typeface="SF UI Display"/>
                <a:cs typeface="SF UI Display"/>
              </a:rPr>
              <a:t>ПРЕИМУЩЕСТВА:</a:t>
            </a:r>
            <a:endParaRPr lang="ru-RU" dirty="0">
              <a:latin typeface="SF UI Display"/>
              <a:cs typeface="SF UI Display"/>
            </a:endParaRPr>
          </a:p>
          <a:p>
            <a:pPr marL="1778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spc="20" dirty="0">
                <a:latin typeface="SF UI Display"/>
              </a:rPr>
              <a:t>Энергия Фотонов: </a:t>
            </a:r>
            <a:r>
              <a:rPr lang="ru-RU" sz="1400" spc="20" dirty="0">
                <a:latin typeface="SF UI Display"/>
              </a:rPr>
              <a:t>до 5 энергий, включая </a:t>
            </a:r>
            <a:r>
              <a:rPr lang="en-US" sz="1400" spc="20" dirty="0">
                <a:latin typeface="SF UI Display"/>
              </a:rPr>
              <a:t>FFF</a:t>
            </a:r>
            <a:endParaRPr lang="ru-RU" sz="1400" spc="20" dirty="0">
              <a:latin typeface="SF UI Display"/>
            </a:endParaRPr>
          </a:p>
          <a:p>
            <a:pPr marL="1778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spc="20" dirty="0">
                <a:latin typeface="SF UI Display"/>
              </a:rPr>
              <a:t>Энергия электронов : </a:t>
            </a:r>
            <a:r>
              <a:rPr lang="ru-RU" sz="1400" spc="20" dirty="0">
                <a:latin typeface="SF UI Display"/>
              </a:rPr>
              <a:t>до 8 энергий </a:t>
            </a:r>
          </a:p>
          <a:p>
            <a:pPr marL="1778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spc="20" dirty="0">
                <a:latin typeface="SF UI Display"/>
              </a:rPr>
              <a:t>Мощность дозы в режиме </a:t>
            </a:r>
            <a:r>
              <a:rPr lang="en-US" sz="1400" b="1" spc="20" dirty="0">
                <a:latin typeface="SF UI Display"/>
              </a:rPr>
              <a:t>FFF</a:t>
            </a:r>
            <a:r>
              <a:rPr lang="ru-RU" sz="1400" b="1" spc="20" dirty="0">
                <a:latin typeface="SF UI Display"/>
              </a:rPr>
              <a:t>: </a:t>
            </a:r>
            <a:r>
              <a:rPr lang="ru-RU" sz="1400" spc="20" dirty="0">
                <a:latin typeface="SF UI Display"/>
              </a:rPr>
              <a:t>до 2400 МЕ/мин</a:t>
            </a:r>
          </a:p>
          <a:p>
            <a:pPr marL="1778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spc="20" dirty="0">
                <a:latin typeface="SF UI Display"/>
              </a:rPr>
              <a:t>Методики: </a:t>
            </a:r>
            <a:r>
              <a:rPr lang="en-US" sz="1400" spc="20" dirty="0">
                <a:latin typeface="SF UI Display"/>
              </a:rPr>
              <a:t>IMRT,IGRT, </a:t>
            </a:r>
            <a:r>
              <a:rPr lang="en-US" sz="1400" spc="20" dirty="0" err="1">
                <a:latin typeface="SF UI Display"/>
              </a:rPr>
              <a:t>RapidArc,SRS,SBRT</a:t>
            </a:r>
            <a:r>
              <a:rPr lang="ru-RU" sz="1400" spc="20" dirty="0">
                <a:latin typeface="SF UI Display"/>
              </a:rPr>
              <a:t>, ЛТ высокого разрешения </a:t>
            </a:r>
            <a:r>
              <a:rPr lang="en-US" sz="1400" spc="20" dirty="0" err="1">
                <a:latin typeface="SF UI Display"/>
              </a:rPr>
              <a:t>HyperArc</a:t>
            </a:r>
            <a:endParaRPr lang="en-US" sz="1400" spc="20" dirty="0">
              <a:latin typeface="SF UI Display"/>
            </a:endParaRPr>
          </a:p>
          <a:p>
            <a:pPr marL="1778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spc="20" dirty="0">
                <a:latin typeface="SF UI Display"/>
              </a:rPr>
              <a:t>Технологии: </a:t>
            </a:r>
            <a:r>
              <a:rPr lang="ru-RU" sz="1400" spc="20" dirty="0">
                <a:latin typeface="SF UI Display"/>
              </a:rPr>
              <a:t>облучение с синхронизацией по дыханию</a:t>
            </a:r>
            <a:r>
              <a:rPr lang="en-US" sz="1400" spc="20" dirty="0">
                <a:latin typeface="SF UI Display"/>
              </a:rPr>
              <a:t>,</a:t>
            </a:r>
            <a:endParaRPr lang="ru-RU" sz="1400" spc="20" dirty="0">
              <a:latin typeface="SF UI Display"/>
            </a:endParaRPr>
          </a:p>
          <a:p>
            <a:pPr marL="1778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spc="20" dirty="0">
                <a:latin typeface="SF UI Display"/>
              </a:rPr>
              <a:t>стол с 6 степенями свободы </a:t>
            </a:r>
            <a:r>
              <a:rPr lang="en-US" sz="1400" spc="20" dirty="0" err="1">
                <a:latin typeface="SF UI Display"/>
              </a:rPr>
              <a:t>PerfectPitch</a:t>
            </a:r>
            <a:r>
              <a:rPr lang="en-US" sz="1400" spc="20" dirty="0">
                <a:latin typeface="SF UI Display"/>
              </a:rPr>
              <a:t>*</a:t>
            </a:r>
            <a:r>
              <a:rPr lang="ru-RU" sz="1400" spc="20" dirty="0">
                <a:latin typeface="SF UI Display"/>
              </a:rPr>
              <a:t>, многолепестковый коллиматор </a:t>
            </a:r>
            <a:r>
              <a:rPr lang="en-US" sz="1400" spc="20" dirty="0">
                <a:latin typeface="SF UI Display"/>
              </a:rPr>
              <a:t>HD120*</a:t>
            </a:r>
          </a:p>
          <a:p>
            <a:pPr marL="1778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spc="20" dirty="0">
                <a:latin typeface="SF UI Display"/>
              </a:rPr>
              <a:t>Визуализация: </a:t>
            </a:r>
            <a:r>
              <a:rPr lang="en-US" sz="1400" spc="20" dirty="0">
                <a:latin typeface="SF UI Display"/>
              </a:rPr>
              <a:t>MV </a:t>
            </a:r>
            <a:r>
              <a:rPr lang="ru-RU" sz="1400" spc="20" dirty="0">
                <a:latin typeface="SF UI Display"/>
              </a:rPr>
              <a:t>и </a:t>
            </a:r>
            <a:r>
              <a:rPr lang="en-US" sz="1400" spc="20" dirty="0">
                <a:latin typeface="SF UI Display"/>
              </a:rPr>
              <a:t>kV – 2D,3D,4D</a:t>
            </a:r>
            <a:r>
              <a:rPr lang="ru-RU" sz="1400" spc="20" dirty="0">
                <a:latin typeface="SF UI Display"/>
              </a:rPr>
              <a:t> и </a:t>
            </a:r>
            <a:r>
              <a:rPr lang="en-US" sz="1400" spc="20" dirty="0" err="1">
                <a:latin typeface="SF UI Display"/>
              </a:rPr>
              <a:t>iCBCT</a:t>
            </a:r>
            <a:r>
              <a:rPr lang="en-US" sz="1400" spc="20" dirty="0">
                <a:latin typeface="SF UI Display"/>
              </a:rPr>
              <a:t>*</a:t>
            </a:r>
            <a:endParaRPr lang="ru-RU" sz="1400" spc="20" dirty="0">
              <a:latin typeface="SF UI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spc="20" dirty="0">
                <a:latin typeface="SF UI Display"/>
              </a:rPr>
              <a:t>*опция</a:t>
            </a:r>
            <a:endParaRPr lang="en-US" sz="1000" spc="20" dirty="0">
              <a:latin typeface="SF UI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40322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50" y="428625"/>
            <a:ext cx="9730150" cy="369332"/>
          </a:xfrm>
        </p:spPr>
        <p:txBody>
          <a:bodyPr lIns="0" tIns="0" rIns="0" bIns="0"/>
          <a:lstStyle/>
          <a:p>
            <a:r>
              <a:rPr lang="ru-RU" sz="2400" spc="-5" dirty="0">
                <a:solidFill>
                  <a:srgbClr val="006192"/>
                </a:solidFill>
                <a:latin typeface="SF UI Display" panose="00000300000000000000" pitchFamily="50" charset="0"/>
                <a:cs typeface="SF UI Display"/>
              </a:rPr>
              <a:t>НАШИ</a:t>
            </a:r>
            <a:r>
              <a:rPr lang="ru-RU" sz="2400" spc="-65" dirty="0">
                <a:solidFill>
                  <a:srgbClr val="006192"/>
                </a:solidFill>
                <a:latin typeface="SF UI Display" panose="00000300000000000000" pitchFamily="50" charset="0"/>
                <a:cs typeface="SF UI Display"/>
              </a:rPr>
              <a:t> </a:t>
            </a:r>
            <a:r>
              <a:rPr lang="ru-RU" sz="2400" b="1" dirty="0">
                <a:solidFill>
                  <a:srgbClr val="006192"/>
                </a:solidFill>
                <a:latin typeface="SF UI Display" panose="00000300000000000000" pitchFamily="50" charset="0"/>
              </a:rPr>
              <a:t>КОНТАКТЫ</a:t>
            </a:r>
            <a:endParaRPr lang="ru-RU" sz="2400" dirty="0">
              <a:solidFill>
                <a:srgbClr val="006192"/>
              </a:solidFill>
              <a:latin typeface="SF UI Display" panose="00000300000000000000" pitchFamily="50" charset="0"/>
            </a:endParaRPr>
          </a:p>
        </p:txBody>
      </p:sp>
      <p:sp>
        <p:nvSpPr>
          <p:cNvPr id="3" name="object 9"/>
          <p:cNvSpPr txBox="1"/>
          <p:nvPr/>
        </p:nvSpPr>
        <p:spPr>
          <a:xfrm>
            <a:off x="-7108" y="2409825"/>
            <a:ext cx="1344930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2400" b="1" spc="-10" dirty="0">
                <a:solidFill>
                  <a:srgbClr val="096B89"/>
                </a:solidFill>
                <a:latin typeface="SF UI Display"/>
                <a:cs typeface="SF UI Display"/>
              </a:rPr>
              <a:t>ООО </a:t>
            </a:r>
            <a:r>
              <a:rPr sz="2400" b="1" spc="-15" dirty="0">
                <a:solidFill>
                  <a:srgbClr val="096B89"/>
                </a:solidFill>
                <a:latin typeface="SF UI Display"/>
                <a:cs typeface="SF UI Display"/>
              </a:rPr>
              <a:t>«ФАБРИКА  </a:t>
            </a:r>
            <a:r>
              <a:rPr sz="2400" b="1" spc="-170" dirty="0">
                <a:solidFill>
                  <a:srgbClr val="096B89"/>
                </a:solidFill>
                <a:latin typeface="SF UI Display"/>
                <a:cs typeface="SF UI Display"/>
              </a:rPr>
              <a:t>Р</a:t>
            </a:r>
            <a:r>
              <a:rPr sz="2400" b="1" spc="-10" dirty="0">
                <a:solidFill>
                  <a:srgbClr val="096B89"/>
                </a:solidFill>
                <a:latin typeface="SF UI Display"/>
                <a:cs typeface="SF UI Display"/>
              </a:rPr>
              <a:t>АДИ</a:t>
            </a:r>
            <a:r>
              <a:rPr sz="2400" b="1" spc="-165" dirty="0">
                <a:solidFill>
                  <a:srgbClr val="096B89"/>
                </a:solidFill>
                <a:latin typeface="SF UI Display"/>
                <a:cs typeface="SF UI Display"/>
              </a:rPr>
              <a:t>О</a:t>
            </a:r>
            <a:r>
              <a:rPr sz="2400" b="1" spc="-10" dirty="0">
                <a:solidFill>
                  <a:srgbClr val="096B89"/>
                </a:solidFill>
                <a:latin typeface="SF UI Display"/>
                <a:cs typeface="SF UI Display"/>
              </a:rPr>
              <a:t>ТЕ</a:t>
            </a:r>
            <a:r>
              <a:rPr sz="2400" b="1" spc="-170" dirty="0">
                <a:solidFill>
                  <a:srgbClr val="096B89"/>
                </a:solidFill>
                <a:latin typeface="SF UI Display"/>
                <a:cs typeface="SF UI Display"/>
              </a:rPr>
              <a:t>Р</a:t>
            </a:r>
            <a:r>
              <a:rPr sz="2400" b="1" spc="-5" dirty="0">
                <a:solidFill>
                  <a:srgbClr val="096B89"/>
                </a:solidFill>
                <a:latin typeface="SF UI Display"/>
                <a:cs typeface="SF UI Display"/>
              </a:rPr>
              <a:t>АПЕ</a:t>
            </a:r>
            <a:r>
              <a:rPr sz="2400" b="1" spc="-20" dirty="0">
                <a:solidFill>
                  <a:srgbClr val="096B89"/>
                </a:solidFill>
                <a:latin typeface="SF UI Display"/>
                <a:cs typeface="SF UI Display"/>
              </a:rPr>
              <a:t>В</a:t>
            </a:r>
            <a:r>
              <a:rPr sz="2400" b="1" spc="-10" dirty="0">
                <a:solidFill>
                  <a:srgbClr val="096B89"/>
                </a:solidFill>
                <a:latin typeface="SF UI Display"/>
                <a:cs typeface="SF UI Display"/>
              </a:rPr>
              <a:t>ТИЧЕС</a:t>
            </a:r>
            <a:r>
              <a:rPr sz="2400" b="1" spc="-105" dirty="0">
                <a:solidFill>
                  <a:srgbClr val="096B89"/>
                </a:solidFill>
                <a:latin typeface="SF UI Display"/>
                <a:cs typeface="SF UI Display"/>
              </a:rPr>
              <a:t>К</a:t>
            </a:r>
            <a:r>
              <a:rPr sz="2400" b="1" spc="-10" dirty="0">
                <a:solidFill>
                  <a:srgbClr val="096B89"/>
                </a:solidFill>
                <a:latin typeface="SF UI Display"/>
                <a:cs typeface="SF UI Display"/>
              </a:rPr>
              <a:t>ОЙ  ТЕХНИКИ»</a:t>
            </a:r>
            <a:endParaRPr sz="2400" b="1" dirty="0">
              <a:latin typeface="SF UI Display"/>
              <a:cs typeface="SF UI Display"/>
            </a:endParaRPr>
          </a:p>
        </p:txBody>
      </p:sp>
      <p:sp>
        <p:nvSpPr>
          <p:cNvPr id="4" name="object 10"/>
          <p:cNvSpPr txBox="1"/>
          <p:nvPr/>
        </p:nvSpPr>
        <p:spPr>
          <a:xfrm>
            <a:off x="-7108" y="5034846"/>
            <a:ext cx="13449300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096B89"/>
                </a:solidFill>
                <a:latin typeface="SF UI Display"/>
                <a:cs typeface="SF UI Display"/>
              </a:rPr>
              <a:t>Т</a:t>
            </a:r>
            <a:r>
              <a:rPr lang="ru-RU" sz="2000" b="1" spc="-10" dirty="0">
                <a:solidFill>
                  <a:srgbClr val="096B89"/>
                </a:solidFill>
                <a:latin typeface="SF UI Display"/>
                <a:cs typeface="SF UI Display"/>
              </a:rPr>
              <a:t>ел</a:t>
            </a:r>
            <a:r>
              <a:rPr sz="2000" b="1" spc="-10" dirty="0">
                <a:solidFill>
                  <a:srgbClr val="096B89"/>
                </a:solidFill>
                <a:latin typeface="SF UI Display"/>
                <a:cs typeface="SF UI Display"/>
              </a:rPr>
              <a:t>.: +7</a:t>
            </a:r>
            <a:r>
              <a:rPr lang="ru-RU" sz="2000" b="1" spc="-1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2000" b="1" spc="-10" dirty="0">
                <a:solidFill>
                  <a:srgbClr val="096B89"/>
                </a:solidFill>
                <a:latin typeface="SF UI Display"/>
                <a:cs typeface="SF UI Display"/>
              </a:rPr>
              <a:t>(495) 558</a:t>
            </a:r>
            <a:r>
              <a:rPr sz="2000" b="1" spc="-4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2000" b="1" spc="-25" dirty="0">
                <a:solidFill>
                  <a:srgbClr val="096B89"/>
                </a:solidFill>
                <a:latin typeface="SF UI Display"/>
                <a:cs typeface="SF UI Display"/>
              </a:rPr>
              <a:t>6375</a:t>
            </a:r>
            <a:endParaRPr sz="2000" b="1" dirty="0">
              <a:latin typeface="SF UI Display"/>
              <a:cs typeface="SF UI Display"/>
            </a:endParaRPr>
          </a:p>
        </p:txBody>
      </p:sp>
      <p:sp>
        <p:nvSpPr>
          <p:cNvPr id="5" name="object 16"/>
          <p:cNvSpPr txBox="1"/>
          <p:nvPr/>
        </p:nvSpPr>
        <p:spPr>
          <a:xfrm>
            <a:off x="-7108" y="3042124"/>
            <a:ext cx="13449300" cy="167289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ts val="2275"/>
              </a:lnSpc>
              <a:spcBef>
                <a:spcPts val="125"/>
              </a:spcBef>
            </a:pPr>
            <a:r>
              <a:rPr sz="2000" b="1" spc="10" dirty="0">
                <a:solidFill>
                  <a:srgbClr val="231F20"/>
                </a:solidFill>
                <a:latin typeface="SF UI Display"/>
                <a:cs typeface="SF UI Display"/>
              </a:rPr>
              <a:t>АДРЕС</a:t>
            </a:r>
            <a:r>
              <a:rPr sz="2000" b="1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2000" b="1" spc="10" dirty="0">
                <a:solidFill>
                  <a:srgbClr val="231F20"/>
                </a:solidFill>
                <a:latin typeface="SF UI Display"/>
                <a:cs typeface="SF UI Display"/>
              </a:rPr>
              <a:t>ПРОИЗВОДСТВА:</a:t>
            </a:r>
            <a:endParaRPr sz="2000" dirty="0">
              <a:latin typeface="SF UI Display"/>
              <a:cs typeface="SF UI Display"/>
            </a:endParaRPr>
          </a:p>
          <a:p>
            <a:pPr marL="12700" algn="ctr">
              <a:lnSpc>
                <a:spcPts val="1975"/>
              </a:lnSpc>
            </a:pPr>
            <a:r>
              <a:rPr b="0" dirty="0">
                <a:solidFill>
                  <a:srgbClr val="231F20"/>
                </a:solidFill>
                <a:latin typeface="SF UI Display"/>
                <a:cs typeface="SF UI Display"/>
              </a:rPr>
              <a:t>141981, </a:t>
            </a:r>
            <a:r>
              <a:rPr b="0" spc="10" dirty="0">
                <a:solidFill>
                  <a:srgbClr val="231F20"/>
                </a:solidFill>
                <a:latin typeface="SF UI Display"/>
                <a:cs typeface="SF UI Display"/>
              </a:rPr>
              <a:t>МОСКОВСКАЯ ОБЛ., </a:t>
            </a:r>
            <a:r>
              <a:rPr b="0" spc="-50" dirty="0">
                <a:solidFill>
                  <a:srgbClr val="231F20"/>
                </a:solidFill>
                <a:latin typeface="SF UI Display"/>
                <a:cs typeface="SF UI Display"/>
              </a:rPr>
              <a:t>Г.</a:t>
            </a:r>
            <a:r>
              <a:rPr b="0" spc="5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b="0" spc="15" dirty="0">
                <a:solidFill>
                  <a:srgbClr val="231F20"/>
                </a:solidFill>
                <a:latin typeface="SF UI Display"/>
                <a:cs typeface="SF UI Display"/>
              </a:rPr>
              <a:t>ДУБНА,</a:t>
            </a:r>
            <a:endParaRPr dirty="0">
              <a:latin typeface="SF UI Display"/>
              <a:cs typeface="SF UI Display"/>
            </a:endParaRPr>
          </a:p>
          <a:p>
            <a:pPr marL="12700" algn="ctr">
              <a:lnSpc>
                <a:spcPct val="100000"/>
              </a:lnSpc>
              <a:spcBef>
                <a:spcPts val="45"/>
              </a:spcBef>
            </a:pPr>
            <a:r>
              <a:rPr b="0" spc="-10" dirty="0">
                <a:solidFill>
                  <a:srgbClr val="231F20"/>
                </a:solidFill>
                <a:latin typeface="SF UI Display"/>
                <a:cs typeface="SF UI Display"/>
              </a:rPr>
              <a:t>УЛ. </a:t>
            </a:r>
            <a:r>
              <a:rPr b="0" spc="20" dirty="0">
                <a:solidFill>
                  <a:srgbClr val="231F20"/>
                </a:solidFill>
                <a:latin typeface="SF UI Display"/>
                <a:cs typeface="SF UI Display"/>
              </a:rPr>
              <a:t>АКАДЕМИКА </a:t>
            </a:r>
            <a:r>
              <a:rPr b="0" spc="10" dirty="0">
                <a:solidFill>
                  <a:srgbClr val="231F20"/>
                </a:solidFill>
                <a:latin typeface="SF UI Display"/>
                <a:cs typeface="SF UI Display"/>
              </a:rPr>
              <a:t>АЛЕКСЕЯ </a:t>
            </a:r>
            <a:r>
              <a:rPr b="0" spc="20" dirty="0">
                <a:solidFill>
                  <a:srgbClr val="231F20"/>
                </a:solidFill>
                <a:latin typeface="SF UI Display"/>
                <a:cs typeface="SF UI Display"/>
              </a:rPr>
              <a:t>СИСАКЯНА, </a:t>
            </a:r>
            <a:r>
              <a:rPr b="0" spc="30" dirty="0">
                <a:solidFill>
                  <a:srgbClr val="231F20"/>
                </a:solidFill>
                <a:latin typeface="SF UI Display"/>
                <a:cs typeface="SF UI Display"/>
              </a:rPr>
              <a:t>Д.</a:t>
            </a:r>
            <a:r>
              <a:rPr b="0" spc="-20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b="0" spc="20" dirty="0">
                <a:solidFill>
                  <a:srgbClr val="231F20"/>
                </a:solidFill>
                <a:latin typeface="SF UI Display"/>
                <a:cs typeface="SF UI Display"/>
              </a:rPr>
              <a:t>5</a:t>
            </a:r>
            <a:endParaRPr dirty="0">
              <a:latin typeface="SF UI Display"/>
              <a:cs typeface="SF UI Display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dirty="0">
              <a:latin typeface="SF UI Display"/>
              <a:cs typeface="SF UI Display"/>
            </a:endParaRPr>
          </a:p>
          <a:p>
            <a:pPr marL="12700" algn="ctr">
              <a:lnSpc>
                <a:spcPts val="2275"/>
              </a:lnSpc>
            </a:pPr>
            <a:r>
              <a:rPr sz="2000" b="1" spc="15" dirty="0">
                <a:solidFill>
                  <a:srgbClr val="231F20"/>
                </a:solidFill>
                <a:latin typeface="SF UI Display"/>
                <a:cs typeface="SF UI Display"/>
              </a:rPr>
              <a:t>ОФИС В</a:t>
            </a:r>
            <a:r>
              <a:rPr sz="2000" b="1" spc="-10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2000" b="1" spc="10" dirty="0">
                <a:solidFill>
                  <a:srgbClr val="231F20"/>
                </a:solidFill>
                <a:latin typeface="SF UI Display"/>
                <a:cs typeface="SF UI Display"/>
              </a:rPr>
              <a:t>МОСКВЕ:</a:t>
            </a:r>
            <a:endParaRPr sz="2000" dirty="0">
              <a:latin typeface="SF UI Display"/>
              <a:cs typeface="SF UI Display"/>
            </a:endParaRPr>
          </a:p>
          <a:p>
            <a:pPr marL="59690" algn="ctr">
              <a:lnSpc>
                <a:spcPts val="1975"/>
              </a:lnSpc>
            </a:pPr>
            <a:r>
              <a:rPr b="0" spc="10" dirty="0">
                <a:solidFill>
                  <a:srgbClr val="231F20"/>
                </a:solidFill>
                <a:latin typeface="SF UI Display"/>
                <a:cs typeface="SF UI Display"/>
              </a:rPr>
              <a:t>1</a:t>
            </a:r>
            <a:r>
              <a:rPr lang="ru-RU" b="0" spc="10" dirty="0">
                <a:solidFill>
                  <a:srgbClr val="231F20"/>
                </a:solidFill>
                <a:latin typeface="SF UI Display"/>
                <a:cs typeface="SF UI Display"/>
              </a:rPr>
              <a:t>07078</a:t>
            </a:r>
            <a:r>
              <a:rPr b="0" spc="10" dirty="0">
                <a:solidFill>
                  <a:srgbClr val="231F20"/>
                </a:solidFill>
                <a:latin typeface="SF UI Display"/>
                <a:cs typeface="SF UI Display"/>
              </a:rPr>
              <a:t>, </a:t>
            </a:r>
            <a:r>
              <a:rPr b="0" spc="15" dirty="0">
                <a:solidFill>
                  <a:srgbClr val="231F20"/>
                </a:solidFill>
                <a:latin typeface="SF UI Display"/>
                <a:cs typeface="SF UI Display"/>
              </a:rPr>
              <a:t>МОСКВА, </a:t>
            </a:r>
            <a:r>
              <a:rPr b="0" spc="-10" dirty="0">
                <a:solidFill>
                  <a:srgbClr val="231F20"/>
                </a:solidFill>
                <a:latin typeface="SF UI Display"/>
                <a:cs typeface="SF UI Display"/>
              </a:rPr>
              <a:t>УЛ. </a:t>
            </a:r>
            <a:r>
              <a:rPr lang="ru-RU" spc="20" dirty="0">
                <a:solidFill>
                  <a:srgbClr val="231F20"/>
                </a:solidFill>
                <a:latin typeface="SF UI Display"/>
                <a:cs typeface="SF UI Display"/>
              </a:rPr>
              <a:t>НОВОРЯЗАНСКАЯ</a:t>
            </a:r>
            <a:r>
              <a:rPr b="0" spc="20" dirty="0">
                <a:solidFill>
                  <a:srgbClr val="231F20"/>
                </a:solidFill>
                <a:latin typeface="SF UI Display"/>
                <a:cs typeface="SF UI Display"/>
              </a:rPr>
              <a:t>, </a:t>
            </a:r>
            <a:r>
              <a:rPr b="0" spc="30" dirty="0">
                <a:solidFill>
                  <a:srgbClr val="231F20"/>
                </a:solidFill>
                <a:latin typeface="SF UI Display"/>
                <a:cs typeface="SF UI Display"/>
              </a:rPr>
              <a:t>Д. </a:t>
            </a:r>
            <a:r>
              <a:rPr lang="ru-RU" spc="-15" dirty="0">
                <a:solidFill>
                  <a:srgbClr val="231F20"/>
                </a:solidFill>
                <a:latin typeface="SF UI Display"/>
                <a:cs typeface="SF UI Display"/>
              </a:rPr>
              <a:t>8А</a:t>
            </a:r>
            <a:r>
              <a:rPr b="0" spc="-15" dirty="0">
                <a:solidFill>
                  <a:srgbClr val="231F20"/>
                </a:solidFill>
                <a:latin typeface="SF UI Display"/>
                <a:cs typeface="SF UI Display"/>
              </a:rPr>
              <a:t>, </a:t>
            </a:r>
            <a:r>
              <a:rPr b="0" spc="-40" dirty="0">
                <a:solidFill>
                  <a:srgbClr val="231F20"/>
                </a:solidFill>
                <a:latin typeface="SF UI Display"/>
                <a:cs typeface="SF UI Display"/>
              </a:rPr>
              <a:t>СТР.</a:t>
            </a:r>
            <a:r>
              <a:rPr b="0" spc="-20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lang="ru-RU" spc="20" dirty="0">
                <a:solidFill>
                  <a:srgbClr val="231F20"/>
                </a:solidFill>
                <a:latin typeface="SF UI Display"/>
                <a:cs typeface="SF UI Display"/>
              </a:rPr>
              <a:t>1</a:t>
            </a:r>
            <a:endParaRPr dirty="0">
              <a:latin typeface="SF UI Display"/>
              <a:cs typeface="SF UI Display"/>
            </a:endParaRPr>
          </a:p>
        </p:txBody>
      </p:sp>
      <p:sp>
        <p:nvSpPr>
          <p:cNvPr id="6" name="object 17"/>
          <p:cNvSpPr txBox="1"/>
          <p:nvPr/>
        </p:nvSpPr>
        <p:spPr>
          <a:xfrm>
            <a:off x="-7108" y="5673992"/>
            <a:ext cx="13449300" cy="570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ts val="2275"/>
              </a:lnSpc>
              <a:spcBef>
                <a:spcPts val="125"/>
              </a:spcBef>
            </a:pPr>
            <a:r>
              <a:rPr sz="2000" b="1" spc="10" dirty="0">
                <a:solidFill>
                  <a:srgbClr val="231F20"/>
                </a:solidFill>
                <a:latin typeface="SF UI Display"/>
                <a:cs typeface="SF UI Display"/>
              </a:rPr>
              <a:t>АДРЕС </a:t>
            </a:r>
            <a:r>
              <a:rPr sz="2000" b="1" spc="15" dirty="0">
                <a:solidFill>
                  <a:srgbClr val="231F20"/>
                </a:solidFill>
                <a:latin typeface="SF UI Display"/>
                <a:cs typeface="SF UI Display"/>
              </a:rPr>
              <a:t>ЭЛЕКТРОННОЙ</a:t>
            </a:r>
            <a:r>
              <a:rPr sz="2000" b="1" spc="-40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2000" b="1" spc="15" dirty="0">
                <a:solidFill>
                  <a:srgbClr val="231F20"/>
                </a:solidFill>
                <a:latin typeface="SF UI Display"/>
                <a:cs typeface="SF UI Display"/>
              </a:rPr>
              <a:t>ПОЧТЫ:</a:t>
            </a:r>
            <a:endParaRPr sz="2000" dirty="0">
              <a:latin typeface="SF UI Display"/>
              <a:cs typeface="SF UI Display"/>
            </a:endParaRPr>
          </a:p>
          <a:p>
            <a:pPr marL="12700" algn="ctr">
              <a:lnSpc>
                <a:spcPts val="1975"/>
              </a:lnSpc>
            </a:pPr>
            <a:r>
              <a:rPr sz="1650" b="0" spc="5" dirty="0">
                <a:solidFill>
                  <a:srgbClr val="231F20"/>
                </a:solidFill>
                <a:latin typeface="SF UI Display"/>
                <a:cs typeface="SF UI Display"/>
              </a:rPr>
              <a:t>INFO@FRTT.RU</a:t>
            </a:r>
            <a:endParaRPr sz="1650" dirty="0">
              <a:latin typeface="SF UI Display"/>
              <a:cs typeface="SF UI Display"/>
            </a:endParaRPr>
          </a:p>
        </p:txBody>
      </p:sp>
    </p:spTree>
    <p:extLst>
      <p:ext uri="{BB962C8B-B14F-4D97-AF65-F5344CB8AC3E}">
        <p14:creationId xmlns:p14="http://schemas.microsoft.com/office/powerpoint/2010/main" val="99750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584280" y="1821972"/>
            <a:ext cx="6865020" cy="5412968"/>
          </a:xfrm>
          <a:prstGeom prst="rect">
            <a:avLst/>
          </a:prstGeom>
          <a:solidFill>
            <a:srgbClr val="096B89"/>
          </a:solidFill>
          <a:ln>
            <a:solidFill>
              <a:srgbClr val="006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50" y="276225"/>
            <a:ext cx="9730150" cy="738664"/>
          </a:xfrm>
        </p:spPr>
        <p:txBody>
          <a:bodyPr/>
          <a:lstStyle/>
          <a:p>
            <a:r>
              <a:rPr lang="ru-RU" dirty="0"/>
              <a:t>ФАБРИКА РТТ </a:t>
            </a:r>
            <a:r>
              <a:rPr lang="en-US" dirty="0"/>
              <a:t>-</a:t>
            </a:r>
            <a:br>
              <a:rPr lang="en-US" b="1" dirty="0"/>
            </a:br>
            <a:r>
              <a:rPr lang="ru-RU" b="1" dirty="0"/>
              <a:t>СТРАТЕГИЧЕСКИЙ ПАРТНЕР </a:t>
            </a:r>
            <a:r>
              <a:rPr lang="en-US" b="1" dirty="0"/>
              <a:t>VARIAN </a:t>
            </a:r>
            <a:r>
              <a:rPr lang="ru-RU" b="1" dirty="0"/>
              <a:t>В РОССИИ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9" y="1821972"/>
            <a:ext cx="6121031" cy="3940654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5BC60741-3C58-4787-B0D5-B9260809D19C}"/>
              </a:ext>
            </a:extLst>
          </p:cNvPr>
          <p:cNvSpPr txBox="1"/>
          <p:nvPr/>
        </p:nvSpPr>
        <p:spPr>
          <a:xfrm>
            <a:off x="325619" y="1396449"/>
            <a:ext cx="12407491" cy="20736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b="1" dirty="0">
                <a:solidFill>
                  <a:srgbClr val="294A64"/>
                </a:solidFill>
                <a:latin typeface="SF UI Display" panose="00000300000000000000" pitchFamily="50" charset="0"/>
              </a:rPr>
              <a:t>ФАБРИКА РАДИОТЕРАПЕВТИЧЕСКОЙ ТЕХНИКИ</a:t>
            </a:r>
            <a:r>
              <a:rPr lang="ru-RU" sz="1200" dirty="0">
                <a:solidFill>
                  <a:prstClr val="black"/>
                </a:solidFill>
                <a:latin typeface="SF UI Display" panose="000004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>
                <a:solidFill>
                  <a:srgbClr val="294A64"/>
                </a:solidFill>
                <a:latin typeface="SF UI Display" panose="00000300000000000000" pitchFamily="50" charset="0"/>
              </a:rPr>
              <a:t>- ЕДИНСТВЕННОЕ В РОССИИ ПРЕДПРИЯТИЕ, ВЫПУСКАЮЩЕЕ ЛИНЕЙНЫЕ УСКОРИТЕЛИ ДЛЯ ЛУЧЕВОЙ ТЕРАПИИ.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3EBB8C-46E1-4E09-A1A2-ACB292C43B41}"/>
              </a:ext>
            </a:extLst>
          </p:cNvPr>
          <p:cNvSpPr txBox="1"/>
          <p:nvPr/>
        </p:nvSpPr>
        <p:spPr>
          <a:xfrm>
            <a:off x="403056" y="6404948"/>
            <a:ext cx="5197794" cy="25904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defPPr>
              <a:defRPr lang="ru-RU"/>
            </a:defPPr>
            <a:lvl1pPr marL="481330">
              <a:lnSpc>
                <a:spcPct val="100000"/>
              </a:lnSpc>
              <a:spcBef>
                <a:spcPts val="1505"/>
              </a:spcBef>
              <a:defRPr sz="1200" b="0" spc="-5">
                <a:solidFill>
                  <a:srgbClr val="231F20"/>
                </a:solidFill>
                <a:latin typeface="SF UI Display"/>
                <a:cs typeface="SF UI Display"/>
              </a:defRPr>
            </a:lvl1pPr>
          </a:lstStyle>
          <a:p>
            <a:pPr marL="0"/>
            <a:r>
              <a:rPr lang="ru-RU" sz="1000" spc="0" dirty="0"/>
              <a:t>ПРОИЗВОДСТВЕННАЯ МОЩНОСТЬ </a:t>
            </a:r>
            <a:r>
              <a:rPr lang="ru-RU" sz="1000" dirty="0"/>
              <a:t>- </a:t>
            </a:r>
            <a:r>
              <a:rPr lang="ru-RU" sz="1600" spc="-10" dirty="0">
                <a:solidFill>
                  <a:srgbClr val="096B89"/>
                </a:solidFill>
              </a:rPr>
              <a:t>до 75 ед./год</a:t>
            </a:r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64AE8B71-A5A3-497F-913D-E8FA33C72321}"/>
              </a:ext>
            </a:extLst>
          </p:cNvPr>
          <p:cNvSpPr txBox="1"/>
          <p:nvPr/>
        </p:nvSpPr>
        <p:spPr>
          <a:xfrm>
            <a:off x="403057" y="6109517"/>
            <a:ext cx="5197794" cy="28982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defPPr>
              <a:defRPr lang="ru-RU"/>
            </a:defPPr>
            <a:lvl1pPr marL="12700" marR="5080" algn="ctr">
              <a:lnSpc>
                <a:spcPct val="100000"/>
              </a:lnSpc>
              <a:spcBef>
                <a:spcPts val="100"/>
              </a:spcBef>
              <a:defRPr sz="1400" b="1" spc="-5">
                <a:solidFill>
                  <a:srgbClr val="096B89"/>
                </a:solidFill>
                <a:latin typeface="SF UI Display"/>
                <a:cs typeface="SF UI Display"/>
              </a:defRPr>
            </a:lvl1pPr>
          </a:lstStyle>
          <a:p>
            <a:pPr marL="0" algn="l">
              <a:spcBef>
                <a:spcPts val="1505"/>
              </a:spcBef>
            </a:pPr>
            <a:r>
              <a:rPr lang="ru-RU" sz="1000" b="0" spc="-10" dirty="0">
                <a:solidFill>
                  <a:schemeClr val="tx1"/>
                </a:solidFill>
              </a:rPr>
              <a:t>ОБЩАЯ ПЛОЩАДЬ </a:t>
            </a:r>
            <a:r>
              <a:rPr lang="ru-RU" sz="1000" b="0" spc="-10" dirty="0" err="1">
                <a:solidFill>
                  <a:schemeClr val="tx1"/>
                </a:solidFill>
              </a:rPr>
              <a:t>ПЛОЩАДЬ</a:t>
            </a:r>
            <a:r>
              <a:rPr lang="ru-RU" sz="1000" b="0" spc="-10" dirty="0">
                <a:solidFill>
                  <a:schemeClr val="tx1"/>
                </a:solidFill>
              </a:rPr>
              <a:t>  </a:t>
            </a:r>
            <a:r>
              <a:rPr lang="en-US" sz="1000" b="0" spc="-10" dirty="0">
                <a:solidFill>
                  <a:schemeClr val="tx1"/>
                </a:solidFill>
              </a:rPr>
              <a:t> </a:t>
            </a:r>
            <a:r>
              <a:rPr lang="ru-RU" sz="1600" b="0" spc="-10" dirty="0"/>
              <a:t>2250 м</a:t>
            </a:r>
            <a:r>
              <a:rPr lang="ru-RU" sz="1800" b="0" baseline="30000" dirty="0">
                <a:latin typeface="SF UI Display" panose="000004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600" b="0" spc="-1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098B8-8A52-4DC5-BC27-85C7190595F5}"/>
              </a:ext>
            </a:extLst>
          </p:cNvPr>
          <p:cNvSpPr txBox="1"/>
          <p:nvPr/>
        </p:nvSpPr>
        <p:spPr>
          <a:xfrm>
            <a:off x="6847937" y="2307214"/>
            <a:ext cx="5896249" cy="1383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400" b="1" dirty="0">
                <a:solidFill>
                  <a:schemeClr val="bg1"/>
                </a:solidFill>
                <a:latin typeface="SF UI Display" panose="00000300000000000000" pitchFamily="50" charset="0"/>
              </a:rPr>
              <a:t>На основании лицензионного соглашения с</a:t>
            </a:r>
            <a:r>
              <a:rPr lang="ru-RU" sz="1400" dirty="0">
                <a:solidFill>
                  <a:schemeClr val="bg1"/>
                </a:solidFill>
                <a:latin typeface="SF UI Display" panose="00000300000000000000" pitchFamily="50" charset="0"/>
              </a:rPr>
              <a:t> компанией </a:t>
            </a:r>
            <a:r>
              <a:rPr lang="ru-RU" sz="1400" b="1" dirty="0">
                <a:solidFill>
                  <a:schemeClr val="bg1"/>
                </a:solidFill>
                <a:latin typeface="SF UI Display" panose="00000300000000000000" pitchFamily="50" charset="0"/>
              </a:rPr>
              <a:t>Varian</a:t>
            </a:r>
            <a:r>
              <a:rPr lang="en-US" sz="1400" b="1" dirty="0">
                <a:solidFill>
                  <a:schemeClr val="bg1"/>
                </a:solidFill>
                <a:latin typeface="SF UI Display" panose="00000300000000000000" pitchFamily="50" charset="0"/>
              </a:rPr>
              <a:t> </a:t>
            </a:r>
            <a:r>
              <a:rPr lang="ru-RU" sz="1400" b="1" dirty="0">
                <a:solidFill>
                  <a:schemeClr val="bg1"/>
                </a:solidFill>
                <a:latin typeface="SF UI Display" panose="00000300000000000000" pitchFamily="50" charset="0"/>
              </a:rPr>
              <a:t>а </a:t>
            </a:r>
            <a:r>
              <a:rPr lang="en-US" sz="1400" b="1" dirty="0">
                <a:solidFill>
                  <a:schemeClr val="bg1"/>
                </a:solidFill>
                <a:latin typeface="SF UI Display" panose="00000300000000000000" pitchFamily="50" charset="0"/>
              </a:rPr>
              <a:t>Siemens</a:t>
            </a:r>
            <a:r>
              <a:rPr lang="ru-RU" sz="1400" b="1" dirty="0">
                <a:solidFill>
                  <a:schemeClr val="bg1"/>
                </a:solidFill>
                <a:latin typeface="SF UI Display" panose="00000300000000000000" pitchFamily="50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SF UI Display" panose="00000300000000000000" pitchFamily="50" charset="0"/>
              </a:rPr>
              <a:t>Healthineers</a:t>
            </a:r>
            <a:r>
              <a:rPr lang="en-US" sz="1400" b="1" dirty="0">
                <a:solidFill>
                  <a:schemeClr val="bg1"/>
                </a:solidFill>
                <a:latin typeface="SF UI Display" panose="00000300000000000000" pitchFamily="50" charset="0"/>
              </a:rPr>
              <a:t> </a:t>
            </a:r>
            <a:r>
              <a:rPr lang="ru-RU" sz="1400" b="1" dirty="0">
                <a:solidFill>
                  <a:schemeClr val="bg1"/>
                </a:solidFill>
                <a:latin typeface="SF UI Display" panose="00000300000000000000" pitchFamily="50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SF UI Display" panose="00000300000000000000" pitchFamily="50" charset="0"/>
              </a:rPr>
              <a:t>Company</a:t>
            </a:r>
            <a:r>
              <a:rPr lang="ru-RU" sz="1400" b="1" dirty="0">
                <a:solidFill>
                  <a:schemeClr val="bg1"/>
                </a:solidFill>
                <a:latin typeface="SF UI Display" panose="00000300000000000000" pitchFamily="50" charset="0"/>
              </a:rPr>
              <a:t> – ведущим мировым производителем </a:t>
            </a:r>
            <a:r>
              <a:rPr lang="ru-RU" sz="1400" dirty="0">
                <a:solidFill>
                  <a:schemeClr val="bg1"/>
                </a:solidFill>
                <a:latin typeface="SF UI Display" panose="00000300000000000000" pitchFamily="50" charset="0"/>
              </a:rPr>
              <a:t>оборудования для радиотерапии, радиохирургии и протонной терапии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SF UI Display" panose="00000300000000000000" pitchFamily="50" charset="0"/>
              </a:rPr>
              <a:t>Фабрика РТТ осуществляет производство медицинских ускорителей, удовлетворяющих всем клиническим потребностям отделения лучевой терапии.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64982" y="1973018"/>
            <a:ext cx="62010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SF UI Display" panose="00000300000000000000" pitchFamily="50" charset="0"/>
              </a:rPr>
              <a:t>ПРОИЗВОДСТВЕННЫЙ ПАРТНЕР</a:t>
            </a:r>
            <a:r>
              <a:rPr lang="ru-RU" sz="1600" b="1" dirty="0">
                <a:solidFill>
                  <a:srgbClr val="096B89"/>
                </a:solidFill>
                <a:latin typeface="SF UI Display" panose="00000300000000000000" pitchFamily="50" charset="0"/>
              </a:rPr>
              <a:t> ПРОИЗВОДСТВО</a:t>
            </a:r>
            <a:endParaRPr lang="ru-RU" sz="1600" dirty="0">
              <a:solidFill>
                <a:srgbClr val="096B8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DC965-C4E3-478E-83CF-72AF9BF1EBB5}"/>
              </a:ext>
            </a:extLst>
          </p:cNvPr>
          <p:cNvSpPr txBox="1"/>
          <p:nvPr/>
        </p:nvSpPr>
        <p:spPr>
          <a:xfrm>
            <a:off x="6864982" y="4301814"/>
            <a:ext cx="591460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>
              <a:defRPr sz="1200">
                <a:solidFill>
                  <a:srgbClr val="294A64"/>
                </a:solidFill>
                <a:latin typeface="SF UI Display" panose="00000300000000000000" pitchFamily="50" charset="0"/>
              </a:defRPr>
            </a:lvl1pPr>
          </a:lstStyle>
          <a:p>
            <a:pPr algn="just"/>
            <a:r>
              <a:rPr lang="ru-RU" sz="1400" dirty="0">
                <a:solidFill>
                  <a:schemeClr val="bg1"/>
                </a:solidFill>
              </a:rPr>
              <a:t>Наряду с производственной деятельностью Фабрика РТТ является авторизованным дистрибьютором всей продукции Varian, за счет чего  предлагает комплексные решения по оснащению ЛПУ техникой отечественного и зарубежного производства.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72381" y="3948631"/>
            <a:ext cx="61926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SF UI Display" panose="00000300000000000000" pitchFamily="50" charset="0"/>
              </a:rPr>
              <a:t>ДИСТРИБУЦИЯ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2021" y="5509519"/>
            <a:ext cx="61739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SF UI Display" panose="00000300000000000000" pitchFamily="50" charset="0"/>
              </a:rPr>
              <a:t>НАЦИОНАЛЬНАЯ ПРОГРАММА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7937" y="5880723"/>
            <a:ext cx="584303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SF UI Display" panose="00000300000000000000" pitchFamily="50" charset="0"/>
              </a:rPr>
              <a:t>Проект локализации производства по готовой технологии реализован с целью удовлетворения спроса онкологических ЛПУ на современную и доступную технику для лучевой терапии в рамках национального проекта «Здравоохранение» выполнение требований госпрограммы по импортозамещению в медицинской промышленности. 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3EBB8C-46E1-4E09-A1A2-ACB292C43B41}"/>
              </a:ext>
            </a:extLst>
          </p:cNvPr>
          <p:cNvSpPr txBox="1"/>
          <p:nvPr/>
        </p:nvSpPr>
        <p:spPr>
          <a:xfrm>
            <a:off x="400048" y="5880723"/>
            <a:ext cx="2486175" cy="25904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defPPr>
              <a:defRPr lang="ru-RU"/>
            </a:defPPr>
            <a:lvl1pPr marL="481330">
              <a:lnSpc>
                <a:spcPct val="100000"/>
              </a:lnSpc>
              <a:spcBef>
                <a:spcPts val="1505"/>
              </a:spcBef>
              <a:defRPr sz="1200" b="0" spc="-5">
                <a:solidFill>
                  <a:srgbClr val="231F20"/>
                </a:solidFill>
                <a:latin typeface="SF UI Display"/>
                <a:cs typeface="SF UI Display"/>
              </a:defRPr>
            </a:lvl1pPr>
          </a:lstStyle>
          <a:p>
            <a:pPr marL="0"/>
            <a:r>
              <a:rPr lang="ru-RU" sz="1000" spc="0" dirty="0"/>
              <a:t>ЛОКАЦИЯ ЗАВОДА </a:t>
            </a:r>
            <a:r>
              <a:rPr lang="ru-RU" sz="1000" dirty="0"/>
              <a:t> </a:t>
            </a:r>
            <a:r>
              <a:rPr lang="ru-RU" sz="1600" spc="-10" dirty="0">
                <a:solidFill>
                  <a:srgbClr val="096B89"/>
                </a:solidFill>
              </a:rPr>
              <a:t>ОЭЗ "ДУБНА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3EBB8C-46E1-4E09-A1A2-ACB292C43B41}"/>
              </a:ext>
            </a:extLst>
          </p:cNvPr>
          <p:cNvSpPr txBox="1"/>
          <p:nvPr/>
        </p:nvSpPr>
        <p:spPr>
          <a:xfrm>
            <a:off x="403056" y="6663993"/>
            <a:ext cx="5197794" cy="25904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defPPr>
              <a:defRPr lang="ru-RU"/>
            </a:defPPr>
            <a:lvl1pPr marL="481330">
              <a:lnSpc>
                <a:spcPct val="100000"/>
              </a:lnSpc>
              <a:spcBef>
                <a:spcPts val="1505"/>
              </a:spcBef>
              <a:defRPr sz="1200" b="0" spc="-5">
                <a:solidFill>
                  <a:srgbClr val="231F20"/>
                </a:solidFill>
                <a:latin typeface="SF UI Display"/>
                <a:cs typeface="SF UI Display"/>
              </a:defRPr>
            </a:lvl1pPr>
          </a:lstStyle>
          <a:p>
            <a:pPr marL="0"/>
            <a:r>
              <a:rPr lang="ru-RU" sz="1000" spc="0" dirty="0"/>
              <a:t>ЛИНЕЙКА ВЫПУСКАЕМЫХ АППАРАТОВ  </a:t>
            </a:r>
            <a:r>
              <a:rPr lang="ru-RU" sz="1600" spc="-10" dirty="0">
                <a:solidFill>
                  <a:srgbClr val="096B89"/>
                </a:solidFill>
              </a:rPr>
              <a:t>3 модели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3EBB8C-46E1-4E09-A1A2-ACB292C43B41}"/>
              </a:ext>
            </a:extLst>
          </p:cNvPr>
          <p:cNvSpPr txBox="1"/>
          <p:nvPr/>
        </p:nvSpPr>
        <p:spPr>
          <a:xfrm>
            <a:off x="403056" y="6933568"/>
            <a:ext cx="5197794" cy="25904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defPPr>
              <a:defRPr lang="ru-RU"/>
            </a:defPPr>
            <a:lvl1pPr marL="481330">
              <a:lnSpc>
                <a:spcPct val="100000"/>
              </a:lnSpc>
              <a:spcBef>
                <a:spcPts val="1505"/>
              </a:spcBef>
              <a:defRPr sz="1200" b="0" spc="-5">
                <a:solidFill>
                  <a:srgbClr val="231F20"/>
                </a:solidFill>
                <a:latin typeface="SF UI Display"/>
                <a:cs typeface="SF UI Display"/>
              </a:defRPr>
            </a:lvl1pPr>
          </a:lstStyle>
          <a:p>
            <a:pPr marL="0"/>
            <a:r>
              <a:rPr lang="ru-RU" sz="1000" spc="0" dirty="0"/>
              <a:t>ПОСТАВКИ ФАБРИКИ РТТ В 2019-2021 ГГ.</a:t>
            </a:r>
            <a:r>
              <a:rPr lang="ru-RU" sz="1000" dirty="0"/>
              <a:t> </a:t>
            </a:r>
            <a:r>
              <a:rPr lang="en-US" sz="1600" spc="-10" dirty="0">
                <a:solidFill>
                  <a:srgbClr val="096B89"/>
                </a:solidFill>
              </a:rPr>
              <a:t>&gt; </a:t>
            </a:r>
            <a:r>
              <a:rPr lang="ru-RU" sz="1600" spc="-10" dirty="0">
                <a:solidFill>
                  <a:srgbClr val="096B89"/>
                </a:solidFill>
              </a:rPr>
              <a:t>60 ед.</a:t>
            </a:r>
          </a:p>
        </p:txBody>
      </p:sp>
    </p:spTree>
    <p:extLst>
      <p:ext uri="{BB962C8B-B14F-4D97-AF65-F5344CB8AC3E}">
        <p14:creationId xmlns:p14="http://schemas.microsoft.com/office/powerpoint/2010/main" val="141290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НАШИ ПАРТНЕРЫ</a:t>
            </a: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69285D07-CCB4-4C3F-91CD-41855F5A4DF5}"/>
              </a:ext>
            </a:extLst>
          </p:cNvPr>
          <p:cNvSpPr txBox="1"/>
          <p:nvPr/>
        </p:nvSpPr>
        <p:spPr>
          <a:xfrm>
            <a:off x="3752850" y="1549934"/>
            <a:ext cx="9547039" cy="699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23800"/>
              </a:lnSpc>
              <a:spcBef>
                <a:spcPts val="100"/>
              </a:spcBef>
            </a:pPr>
            <a:r>
              <a:rPr lang="en-US" sz="1400" b="1" spc="-10" dirty="0">
                <a:solidFill>
                  <a:srgbClr val="096B89"/>
                </a:solidFill>
                <a:latin typeface="SF UI Display"/>
              </a:rPr>
              <a:t>VARIAN A SIEMENS HEALTHINEERS COMPANY </a:t>
            </a:r>
            <a:r>
              <a:rPr lang="ru-RU" sz="1100" spc="-5" dirty="0">
                <a:solidFill>
                  <a:srgbClr val="231F20"/>
                </a:solidFill>
                <a:latin typeface="SF UI Display"/>
              </a:rPr>
              <a:t>является ведущим мировым производителем оборудования для радиотерапии, радиохирургии и протонной терапии (США). На протяжении более 70 лет Varian</a:t>
            </a:r>
            <a:r>
              <a:rPr lang="en-US" sz="1100" baseline="30000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TM</a:t>
            </a:r>
            <a:r>
              <a:rPr lang="ru-RU" sz="1100" spc="-5" dirty="0">
                <a:solidFill>
                  <a:srgbClr val="231F20"/>
                </a:solidFill>
                <a:latin typeface="SF UI Display"/>
              </a:rPr>
              <a:t> разрабатывает, создает и поставляет инновационные технологии и решения для лечения рака своим клиническим партнерам по всему миру, чтобы помочь им лечить миллионы пациентов каждый год. </a:t>
            </a:r>
            <a:endParaRPr lang="ru-RU" sz="1100" dirty="0">
              <a:solidFill>
                <a:prstClr val="black"/>
              </a:solidFill>
              <a:latin typeface="SF UI Display"/>
              <a:cs typeface="SF UI Display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926C48AB-6E16-495C-B96D-D0DBFFAC4E7F}"/>
              </a:ext>
            </a:extLst>
          </p:cNvPr>
          <p:cNvSpPr/>
          <p:nvPr/>
        </p:nvSpPr>
        <p:spPr>
          <a:xfrm flipH="1">
            <a:off x="3524249" y="1549934"/>
            <a:ext cx="45719" cy="676382"/>
          </a:xfrm>
          <a:custGeom>
            <a:avLst/>
            <a:gdLst/>
            <a:ahLst/>
            <a:cxnLst/>
            <a:rect l="l" t="t" r="r" b="b"/>
            <a:pathLst>
              <a:path h="1472564">
                <a:moveTo>
                  <a:pt x="0" y="0"/>
                </a:moveTo>
                <a:lnTo>
                  <a:pt x="0" y="1472374"/>
                </a:lnTo>
              </a:path>
            </a:pathLst>
          </a:custGeom>
          <a:ln w="952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3F2CCE6-DBDE-41FF-80A4-F6EDE912C25C}"/>
              </a:ext>
            </a:extLst>
          </p:cNvPr>
          <p:cNvGrpSpPr/>
          <p:nvPr/>
        </p:nvGrpSpPr>
        <p:grpSpPr>
          <a:xfrm>
            <a:off x="775961" y="2497631"/>
            <a:ext cx="1882689" cy="760343"/>
            <a:chOff x="829741" y="1893264"/>
            <a:chExt cx="3085808" cy="1259840"/>
          </a:xfrm>
        </p:grpSpPr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FF114E6F-3770-4AE6-BC3F-B7462D380E4B}"/>
                </a:ext>
              </a:extLst>
            </p:cNvPr>
            <p:cNvSpPr/>
            <p:nvPr/>
          </p:nvSpPr>
          <p:spPr>
            <a:xfrm>
              <a:off x="829741" y="1893264"/>
              <a:ext cx="1259840" cy="1259840"/>
            </a:xfrm>
            <a:custGeom>
              <a:avLst/>
              <a:gdLst/>
              <a:ahLst/>
              <a:cxnLst/>
              <a:rect l="l" t="t" r="r" b="b"/>
              <a:pathLst>
                <a:path w="1259839" h="1259839">
                  <a:moveTo>
                    <a:pt x="302298" y="1033145"/>
                  </a:moveTo>
                  <a:lnTo>
                    <a:pt x="237807" y="968667"/>
                  </a:lnTo>
                  <a:lnTo>
                    <a:pt x="233172" y="975779"/>
                  </a:lnTo>
                  <a:lnTo>
                    <a:pt x="229616" y="982370"/>
                  </a:lnTo>
                  <a:lnTo>
                    <a:pt x="227126" y="988441"/>
                  </a:lnTo>
                  <a:lnTo>
                    <a:pt x="225717" y="993978"/>
                  </a:lnTo>
                  <a:lnTo>
                    <a:pt x="225399" y="1003109"/>
                  </a:lnTo>
                  <a:lnTo>
                    <a:pt x="227533" y="1011999"/>
                  </a:lnTo>
                  <a:lnTo>
                    <a:pt x="257683" y="1042022"/>
                  </a:lnTo>
                  <a:lnTo>
                    <a:pt x="276910" y="1044702"/>
                  </a:lnTo>
                  <a:lnTo>
                    <a:pt x="283057" y="1043330"/>
                  </a:lnTo>
                  <a:lnTo>
                    <a:pt x="289356" y="1040955"/>
                  </a:lnTo>
                  <a:lnTo>
                    <a:pt x="295783" y="1037564"/>
                  </a:lnTo>
                  <a:lnTo>
                    <a:pt x="302298" y="1033145"/>
                  </a:lnTo>
                  <a:close/>
                </a:path>
                <a:path w="1259839" h="1259839">
                  <a:moveTo>
                    <a:pt x="371589" y="948410"/>
                  </a:moveTo>
                  <a:lnTo>
                    <a:pt x="356171" y="912050"/>
                  </a:lnTo>
                  <a:lnTo>
                    <a:pt x="322732" y="898029"/>
                  </a:lnTo>
                  <a:lnTo>
                    <a:pt x="317220" y="899350"/>
                  </a:lnTo>
                  <a:lnTo>
                    <a:pt x="310984" y="901814"/>
                  </a:lnTo>
                  <a:lnTo>
                    <a:pt x="304012" y="905408"/>
                  </a:lnTo>
                  <a:lnTo>
                    <a:pt x="296329" y="910170"/>
                  </a:lnTo>
                  <a:lnTo>
                    <a:pt x="360794" y="974572"/>
                  </a:lnTo>
                  <a:lnTo>
                    <a:pt x="365150" y="967219"/>
                  </a:lnTo>
                  <a:lnTo>
                    <a:pt x="368401" y="960412"/>
                  </a:lnTo>
                  <a:lnTo>
                    <a:pt x="370547" y="954138"/>
                  </a:lnTo>
                  <a:lnTo>
                    <a:pt x="371589" y="948410"/>
                  </a:lnTo>
                  <a:close/>
                </a:path>
                <a:path w="1259839" h="1259839">
                  <a:moveTo>
                    <a:pt x="573468" y="760336"/>
                  </a:moveTo>
                  <a:lnTo>
                    <a:pt x="482841" y="708698"/>
                  </a:lnTo>
                  <a:lnTo>
                    <a:pt x="535279" y="798537"/>
                  </a:lnTo>
                  <a:lnTo>
                    <a:pt x="573468" y="760336"/>
                  </a:lnTo>
                  <a:close/>
                </a:path>
                <a:path w="1259839" h="1259839">
                  <a:moveTo>
                    <a:pt x="726579" y="516242"/>
                  </a:moveTo>
                  <a:lnTo>
                    <a:pt x="702119" y="483514"/>
                  </a:lnTo>
                  <a:lnTo>
                    <a:pt x="694664" y="483171"/>
                  </a:lnTo>
                  <a:lnTo>
                    <a:pt x="686676" y="485140"/>
                  </a:lnTo>
                  <a:lnTo>
                    <a:pt x="644842" y="519734"/>
                  </a:lnTo>
                  <a:lnTo>
                    <a:pt x="688975" y="563816"/>
                  </a:lnTo>
                  <a:lnTo>
                    <a:pt x="719213" y="532942"/>
                  </a:lnTo>
                  <a:lnTo>
                    <a:pt x="726579" y="516242"/>
                  </a:lnTo>
                  <a:close/>
                </a:path>
                <a:path w="1259839" h="1259839">
                  <a:moveTo>
                    <a:pt x="741235" y="1191856"/>
                  </a:moveTo>
                  <a:lnTo>
                    <a:pt x="629831" y="1080439"/>
                  </a:lnTo>
                  <a:lnTo>
                    <a:pt x="518490" y="1191856"/>
                  </a:lnTo>
                  <a:lnTo>
                    <a:pt x="741235" y="1191856"/>
                  </a:lnTo>
                  <a:close/>
                </a:path>
                <a:path w="1259839" h="1259839">
                  <a:moveTo>
                    <a:pt x="1192060" y="518248"/>
                  </a:moveTo>
                  <a:lnTo>
                    <a:pt x="1080681" y="629615"/>
                  </a:lnTo>
                  <a:lnTo>
                    <a:pt x="1192060" y="740892"/>
                  </a:lnTo>
                  <a:lnTo>
                    <a:pt x="1192060" y="518248"/>
                  </a:lnTo>
                  <a:close/>
                </a:path>
                <a:path w="1259839" h="1259839">
                  <a:moveTo>
                    <a:pt x="1192060" y="67373"/>
                  </a:moveTo>
                  <a:lnTo>
                    <a:pt x="1133894" y="67373"/>
                  </a:lnTo>
                  <a:lnTo>
                    <a:pt x="1133894" y="334975"/>
                  </a:lnTo>
                  <a:lnTo>
                    <a:pt x="1079538" y="389280"/>
                  </a:lnTo>
                  <a:lnTo>
                    <a:pt x="971219" y="281520"/>
                  </a:lnTo>
                  <a:lnTo>
                    <a:pt x="1041831" y="414223"/>
                  </a:lnTo>
                  <a:lnTo>
                    <a:pt x="1000480" y="455041"/>
                  </a:lnTo>
                  <a:lnTo>
                    <a:pt x="867968" y="383641"/>
                  </a:lnTo>
                  <a:lnTo>
                    <a:pt x="976884" y="491985"/>
                  </a:lnTo>
                  <a:lnTo>
                    <a:pt x="922477" y="546417"/>
                  </a:lnTo>
                  <a:lnTo>
                    <a:pt x="805548" y="429450"/>
                  </a:lnTo>
                  <a:lnTo>
                    <a:pt x="805548" y="502386"/>
                  </a:lnTo>
                  <a:lnTo>
                    <a:pt x="802894" y="521398"/>
                  </a:lnTo>
                  <a:lnTo>
                    <a:pt x="795362" y="540613"/>
                  </a:lnTo>
                  <a:lnTo>
                    <a:pt x="782980" y="560006"/>
                  </a:lnTo>
                  <a:lnTo>
                    <a:pt x="765771" y="579564"/>
                  </a:lnTo>
                  <a:lnTo>
                    <a:pt x="735253" y="610082"/>
                  </a:lnTo>
                  <a:lnTo>
                    <a:pt x="797013" y="671842"/>
                  </a:lnTo>
                  <a:lnTo>
                    <a:pt x="736447" y="732358"/>
                  </a:lnTo>
                  <a:lnTo>
                    <a:pt x="718985" y="714895"/>
                  </a:lnTo>
                  <a:lnTo>
                    <a:pt x="718985" y="749820"/>
                  </a:lnTo>
                  <a:lnTo>
                    <a:pt x="658685" y="810183"/>
                  </a:lnTo>
                  <a:lnTo>
                    <a:pt x="625335" y="791210"/>
                  </a:lnTo>
                  <a:lnTo>
                    <a:pt x="565023" y="851446"/>
                  </a:lnTo>
                  <a:lnTo>
                    <a:pt x="584263" y="884542"/>
                  </a:lnTo>
                  <a:lnTo>
                    <a:pt x="525018" y="943825"/>
                  </a:lnTo>
                  <a:lnTo>
                    <a:pt x="464172" y="822083"/>
                  </a:lnTo>
                  <a:lnTo>
                    <a:pt x="447522" y="788784"/>
                  </a:lnTo>
                  <a:lnTo>
                    <a:pt x="447522" y="938999"/>
                  </a:lnTo>
                  <a:lnTo>
                    <a:pt x="445528" y="960755"/>
                  </a:lnTo>
                  <a:lnTo>
                    <a:pt x="439064" y="982992"/>
                  </a:lnTo>
                  <a:lnTo>
                    <a:pt x="428193" y="1005001"/>
                  </a:lnTo>
                  <a:lnTo>
                    <a:pt x="412915" y="1026731"/>
                  </a:lnTo>
                  <a:lnTo>
                    <a:pt x="427469" y="1041349"/>
                  </a:lnTo>
                  <a:lnTo>
                    <a:pt x="369239" y="1099515"/>
                  </a:lnTo>
                  <a:lnTo>
                    <a:pt x="353250" y="1084110"/>
                  </a:lnTo>
                  <a:lnTo>
                    <a:pt x="329565" y="1099705"/>
                  </a:lnTo>
                  <a:lnTo>
                    <a:pt x="306501" y="1110526"/>
                  </a:lnTo>
                  <a:lnTo>
                    <a:pt x="284073" y="1116558"/>
                  </a:lnTo>
                  <a:lnTo>
                    <a:pt x="262305" y="1117777"/>
                  </a:lnTo>
                  <a:lnTo>
                    <a:pt x="242379" y="1114704"/>
                  </a:lnTo>
                  <a:lnTo>
                    <a:pt x="204482" y="1096086"/>
                  </a:lnTo>
                  <a:lnTo>
                    <a:pt x="171361" y="1062621"/>
                  </a:lnTo>
                  <a:lnTo>
                    <a:pt x="154279" y="1023467"/>
                  </a:lnTo>
                  <a:lnTo>
                    <a:pt x="152336" y="1002220"/>
                  </a:lnTo>
                  <a:lnTo>
                    <a:pt x="154647" y="980554"/>
                  </a:lnTo>
                  <a:lnTo>
                    <a:pt x="160985" y="959040"/>
                  </a:lnTo>
                  <a:lnTo>
                    <a:pt x="171348" y="937704"/>
                  </a:lnTo>
                  <a:lnTo>
                    <a:pt x="185712" y="916546"/>
                  </a:lnTo>
                  <a:lnTo>
                    <a:pt x="170637" y="901433"/>
                  </a:lnTo>
                  <a:lnTo>
                    <a:pt x="230327" y="841616"/>
                  </a:lnTo>
                  <a:lnTo>
                    <a:pt x="246011" y="856259"/>
                  </a:lnTo>
                  <a:lnTo>
                    <a:pt x="263588" y="841616"/>
                  </a:lnTo>
                  <a:lnTo>
                    <a:pt x="264795" y="840613"/>
                  </a:lnTo>
                  <a:lnTo>
                    <a:pt x="285203" y="829703"/>
                  </a:lnTo>
                  <a:lnTo>
                    <a:pt x="307238" y="823531"/>
                  </a:lnTo>
                  <a:lnTo>
                    <a:pt x="330911" y="822083"/>
                  </a:lnTo>
                  <a:lnTo>
                    <a:pt x="353466" y="824903"/>
                  </a:lnTo>
                  <a:lnTo>
                    <a:pt x="393560" y="842416"/>
                  </a:lnTo>
                  <a:lnTo>
                    <a:pt x="426923" y="875703"/>
                  </a:lnTo>
                  <a:lnTo>
                    <a:pt x="445160" y="916305"/>
                  </a:lnTo>
                  <a:lnTo>
                    <a:pt x="447522" y="938999"/>
                  </a:lnTo>
                  <a:lnTo>
                    <a:pt x="447522" y="788784"/>
                  </a:lnTo>
                  <a:lnTo>
                    <a:pt x="393534" y="680770"/>
                  </a:lnTo>
                  <a:lnTo>
                    <a:pt x="392747" y="679196"/>
                  </a:lnTo>
                  <a:lnTo>
                    <a:pt x="454367" y="617601"/>
                  </a:lnTo>
                  <a:lnTo>
                    <a:pt x="718985" y="749820"/>
                  </a:lnTo>
                  <a:lnTo>
                    <a:pt x="718985" y="714895"/>
                  </a:lnTo>
                  <a:lnTo>
                    <a:pt x="621690" y="617601"/>
                  </a:lnTo>
                  <a:lnTo>
                    <a:pt x="538022" y="533946"/>
                  </a:lnTo>
                  <a:lnTo>
                    <a:pt x="626999" y="444969"/>
                  </a:lnTo>
                  <a:lnTo>
                    <a:pt x="646379" y="427850"/>
                  </a:lnTo>
                  <a:lnTo>
                    <a:pt x="665759" y="415277"/>
                  </a:lnTo>
                  <a:lnTo>
                    <a:pt x="685139" y="407263"/>
                  </a:lnTo>
                  <a:lnTo>
                    <a:pt x="704507" y="403834"/>
                  </a:lnTo>
                  <a:lnTo>
                    <a:pt x="722604" y="404876"/>
                  </a:lnTo>
                  <a:lnTo>
                    <a:pt x="772807" y="433120"/>
                  </a:lnTo>
                  <a:lnTo>
                    <a:pt x="797661" y="467093"/>
                  </a:lnTo>
                  <a:lnTo>
                    <a:pt x="805548" y="502386"/>
                  </a:lnTo>
                  <a:lnTo>
                    <a:pt x="805548" y="429450"/>
                  </a:lnTo>
                  <a:lnTo>
                    <a:pt x="779945" y="403834"/>
                  </a:lnTo>
                  <a:lnTo>
                    <a:pt x="724027" y="347903"/>
                  </a:lnTo>
                  <a:lnTo>
                    <a:pt x="779297" y="292633"/>
                  </a:lnTo>
                  <a:lnTo>
                    <a:pt x="797153" y="274764"/>
                  </a:lnTo>
                  <a:lnTo>
                    <a:pt x="953452" y="365988"/>
                  </a:lnTo>
                  <a:lnTo>
                    <a:pt x="900277" y="274764"/>
                  </a:lnTo>
                  <a:lnTo>
                    <a:pt x="862304" y="209626"/>
                  </a:lnTo>
                  <a:lnTo>
                    <a:pt x="935431" y="136512"/>
                  </a:lnTo>
                  <a:lnTo>
                    <a:pt x="1133894" y="334975"/>
                  </a:lnTo>
                  <a:lnTo>
                    <a:pt x="1133894" y="67373"/>
                  </a:lnTo>
                  <a:lnTo>
                    <a:pt x="685444" y="67373"/>
                  </a:lnTo>
                  <a:lnTo>
                    <a:pt x="685444" y="292633"/>
                  </a:lnTo>
                  <a:lnTo>
                    <a:pt x="297357" y="680770"/>
                  </a:lnTo>
                  <a:lnTo>
                    <a:pt x="297357" y="292633"/>
                  </a:lnTo>
                  <a:lnTo>
                    <a:pt x="685444" y="292633"/>
                  </a:lnTo>
                  <a:lnTo>
                    <a:pt x="685444" y="67373"/>
                  </a:lnTo>
                  <a:lnTo>
                    <a:pt x="67678" y="67373"/>
                  </a:lnTo>
                  <a:lnTo>
                    <a:pt x="67678" y="1191856"/>
                  </a:lnTo>
                  <a:lnTo>
                    <a:pt x="387565" y="1191856"/>
                  </a:lnTo>
                  <a:lnTo>
                    <a:pt x="461657" y="1117777"/>
                  </a:lnTo>
                  <a:lnTo>
                    <a:pt x="479920" y="1099515"/>
                  </a:lnTo>
                  <a:lnTo>
                    <a:pt x="629831" y="949604"/>
                  </a:lnTo>
                  <a:lnTo>
                    <a:pt x="872083" y="1191856"/>
                  </a:lnTo>
                  <a:lnTo>
                    <a:pt x="1192060" y="1191856"/>
                  </a:lnTo>
                  <a:lnTo>
                    <a:pt x="1192060" y="949604"/>
                  </a:lnTo>
                  <a:lnTo>
                    <a:pt x="1192060" y="943825"/>
                  </a:lnTo>
                  <a:lnTo>
                    <a:pt x="1192060" y="870978"/>
                  </a:lnTo>
                  <a:lnTo>
                    <a:pt x="1131277" y="810183"/>
                  </a:lnTo>
                  <a:lnTo>
                    <a:pt x="1053452" y="732358"/>
                  </a:lnTo>
                  <a:lnTo>
                    <a:pt x="950709" y="629615"/>
                  </a:lnTo>
                  <a:lnTo>
                    <a:pt x="1033907" y="546417"/>
                  </a:lnTo>
                  <a:lnTo>
                    <a:pt x="1125283" y="455041"/>
                  </a:lnTo>
                  <a:lnTo>
                    <a:pt x="1191044" y="389280"/>
                  </a:lnTo>
                  <a:lnTo>
                    <a:pt x="1192060" y="388264"/>
                  </a:lnTo>
                  <a:lnTo>
                    <a:pt x="1192060" y="136512"/>
                  </a:lnTo>
                  <a:lnTo>
                    <a:pt x="1192060" y="67373"/>
                  </a:lnTo>
                  <a:close/>
                </a:path>
                <a:path w="1259839" h="1259839">
                  <a:moveTo>
                    <a:pt x="1259687" y="0"/>
                  </a:moveTo>
                  <a:lnTo>
                    <a:pt x="1229029" y="0"/>
                  </a:lnTo>
                  <a:lnTo>
                    <a:pt x="1229029" y="30480"/>
                  </a:lnTo>
                  <a:lnTo>
                    <a:pt x="1229029" y="1228090"/>
                  </a:lnTo>
                  <a:lnTo>
                    <a:pt x="30734" y="1228090"/>
                  </a:lnTo>
                  <a:lnTo>
                    <a:pt x="30734" y="30480"/>
                  </a:lnTo>
                  <a:lnTo>
                    <a:pt x="1229029" y="30480"/>
                  </a:lnTo>
                  <a:lnTo>
                    <a:pt x="1229029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1228090"/>
                  </a:lnTo>
                  <a:lnTo>
                    <a:pt x="0" y="1259840"/>
                  </a:lnTo>
                  <a:lnTo>
                    <a:pt x="1259687" y="1259840"/>
                  </a:lnTo>
                  <a:lnTo>
                    <a:pt x="1259687" y="1228699"/>
                  </a:lnTo>
                  <a:lnTo>
                    <a:pt x="1259687" y="1228090"/>
                  </a:lnTo>
                  <a:lnTo>
                    <a:pt x="1259687" y="30480"/>
                  </a:lnTo>
                  <a:lnTo>
                    <a:pt x="1259687" y="0"/>
                  </a:lnTo>
                  <a:close/>
                </a:path>
              </a:pathLst>
            </a:custGeom>
            <a:solidFill>
              <a:srgbClr val="00A65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12">
              <a:extLst>
                <a:ext uri="{FF2B5EF4-FFF2-40B4-BE49-F238E27FC236}">
                  <a16:creationId xmlns:a16="http://schemas.microsoft.com/office/drawing/2014/main" id="{CCF97FEC-223F-4C91-BBF1-790B8D22F2AB}"/>
                </a:ext>
              </a:extLst>
            </p:cNvPr>
            <p:cNvSpPr/>
            <p:nvPr/>
          </p:nvSpPr>
          <p:spPr>
            <a:xfrm>
              <a:off x="2216073" y="1936571"/>
              <a:ext cx="1092200" cy="334645"/>
            </a:xfrm>
            <a:custGeom>
              <a:avLst/>
              <a:gdLst/>
              <a:ahLst/>
              <a:cxnLst/>
              <a:rect l="l" t="t" r="r" b="b"/>
              <a:pathLst>
                <a:path w="1092200" h="334644">
                  <a:moveTo>
                    <a:pt x="223329" y="99656"/>
                  </a:moveTo>
                  <a:lnTo>
                    <a:pt x="208267" y="42240"/>
                  </a:lnTo>
                  <a:lnTo>
                    <a:pt x="203644" y="38277"/>
                  </a:lnTo>
                  <a:lnTo>
                    <a:pt x="175780" y="14389"/>
                  </a:lnTo>
                  <a:lnTo>
                    <a:pt x="175780" y="102438"/>
                  </a:lnTo>
                  <a:lnTo>
                    <a:pt x="168160" y="137642"/>
                  </a:lnTo>
                  <a:lnTo>
                    <a:pt x="149440" y="157060"/>
                  </a:lnTo>
                  <a:lnTo>
                    <a:pt x="125780" y="165315"/>
                  </a:lnTo>
                  <a:lnTo>
                    <a:pt x="103365" y="167043"/>
                  </a:lnTo>
                  <a:lnTo>
                    <a:pt x="44272" y="167043"/>
                  </a:lnTo>
                  <a:lnTo>
                    <a:pt x="44272" y="38277"/>
                  </a:lnTo>
                  <a:lnTo>
                    <a:pt x="97815" y="38277"/>
                  </a:lnTo>
                  <a:lnTo>
                    <a:pt x="122453" y="40119"/>
                  </a:lnTo>
                  <a:lnTo>
                    <a:pt x="147878" y="48552"/>
                  </a:lnTo>
                  <a:lnTo>
                    <a:pt x="167754" y="67881"/>
                  </a:lnTo>
                  <a:lnTo>
                    <a:pt x="175780" y="102438"/>
                  </a:lnTo>
                  <a:lnTo>
                    <a:pt x="175780" y="14389"/>
                  </a:lnTo>
                  <a:lnTo>
                    <a:pt x="173723" y="12623"/>
                  </a:lnTo>
                  <a:lnTo>
                    <a:pt x="135724" y="1625"/>
                  </a:lnTo>
                  <a:lnTo>
                    <a:pt x="110274" y="0"/>
                  </a:lnTo>
                  <a:lnTo>
                    <a:pt x="0" y="0"/>
                  </a:lnTo>
                  <a:lnTo>
                    <a:pt x="0" y="322986"/>
                  </a:lnTo>
                  <a:lnTo>
                    <a:pt x="44272" y="322986"/>
                  </a:lnTo>
                  <a:lnTo>
                    <a:pt x="44272" y="205333"/>
                  </a:lnTo>
                  <a:lnTo>
                    <a:pt x="107048" y="205333"/>
                  </a:lnTo>
                  <a:lnTo>
                    <a:pt x="140601" y="202780"/>
                  </a:lnTo>
                  <a:lnTo>
                    <a:pt x="178866" y="189712"/>
                  </a:lnTo>
                  <a:lnTo>
                    <a:pt x="201358" y="167043"/>
                  </a:lnTo>
                  <a:lnTo>
                    <a:pt x="210286" y="158038"/>
                  </a:lnTo>
                  <a:lnTo>
                    <a:pt x="223329" y="99656"/>
                  </a:lnTo>
                  <a:close/>
                </a:path>
                <a:path w="1092200" h="334644">
                  <a:moveTo>
                    <a:pt x="380619" y="188722"/>
                  </a:moveTo>
                  <a:lnTo>
                    <a:pt x="255143" y="188722"/>
                  </a:lnTo>
                  <a:lnTo>
                    <a:pt x="255143" y="223786"/>
                  </a:lnTo>
                  <a:lnTo>
                    <a:pt x="380619" y="223786"/>
                  </a:lnTo>
                  <a:lnTo>
                    <a:pt x="380619" y="188722"/>
                  </a:lnTo>
                  <a:close/>
                </a:path>
                <a:path w="1092200" h="334644">
                  <a:moveTo>
                    <a:pt x="754837" y="161505"/>
                  </a:moveTo>
                  <a:lnTo>
                    <a:pt x="745426" y="102273"/>
                  </a:lnTo>
                  <a:lnTo>
                    <a:pt x="724154" y="69215"/>
                  </a:lnTo>
                  <a:lnTo>
                    <a:pt x="721258" y="64719"/>
                  </a:lnTo>
                  <a:lnTo>
                    <a:pt x="707313" y="55930"/>
                  </a:lnTo>
                  <a:lnTo>
                    <a:pt x="707313" y="161505"/>
                  </a:lnTo>
                  <a:lnTo>
                    <a:pt x="701700" y="207225"/>
                  </a:lnTo>
                  <a:lnTo>
                    <a:pt x="683869" y="236956"/>
                  </a:lnTo>
                  <a:lnTo>
                    <a:pt x="652411" y="253517"/>
                  </a:lnTo>
                  <a:lnTo>
                    <a:pt x="605802" y="259778"/>
                  </a:lnTo>
                  <a:lnTo>
                    <a:pt x="605802" y="69215"/>
                  </a:lnTo>
                  <a:lnTo>
                    <a:pt x="619645" y="69215"/>
                  </a:lnTo>
                  <a:lnTo>
                    <a:pt x="650468" y="72669"/>
                  </a:lnTo>
                  <a:lnTo>
                    <a:pt x="678700" y="85064"/>
                  </a:lnTo>
                  <a:lnTo>
                    <a:pt x="699325" y="112623"/>
                  </a:lnTo>
                  <a:lnTo>
                    <a:pt x="707313" y="161505"/>
                  </a:lnTo>
                  <a:lnTo>
                    <a:pt x="707313" y="55930"/>
                  </a:lnTo>
                  <a:lnTo>
                    <a:pt x="688352" y="43954"/>
                  </a:lnTo>
                  <a:lnTo>
                    <a:pt x="652767" y="35090"/>
                  </a:lnTo>
                  <a:lnTo>
                    <a:pt x="628865" y="33693"/>
                  </a:lnTo>
                  <a:lnTo>
                    <a:pt x="620560" y="33210"/>
                  </a:lnTo>
                  <a:lnTo>
                    <a:pt x="610857" y="33210"/>
                  </a:lnTo>
                  <a:lnTo>
                    <a:pt x="605802" y="33693"/>
                  </a:lnTo>
                  <a:lnTo>
                    <a:pt x="605802" y="0"/>
                  </a:lnTo>
                  <a:lnTo>
                    <a:pt x="561467" y="0"/>
                  </a:lnTo>
                  <a:lnTo>
                    <a:pt x="561467" y="33693"/>
                  </a:lnTo>
                  <a:lnTo>
                    <a:pt x="561467" y="69215"/>
                  </a:lnTo>
                  <a:lnTo>
                    <a:pt x="561467" y="259778"/>
                  </a:lnTo>
                  <a:lnTo>
                    <a:pt x="514464" y="253390"/>
                  </a:lnTo>
                  <a:lnTo>
                    <a:pt x="483031" y="236943"/>
                  </a:lnTo>
                  <a:lnTo>
                    <a:pt x="465442" y="207365"/>
                  </a:lnTo>
                  <a:lnTo>
                    <a:pt x="459968" y="161505"/>
                  </a:lnTo>
                  <a:lnTo>
                    <a:pt x="465759" y="119049"/>
                  </a:lnTo>
                  <a:lnTo>
                    <a:pt x="483895" y="89750"/>
                  </a:lnTo>
                  <a:lnTo>
                    <a:pt x="515429" y="73253"/>
                  </a:lnTo>
                  <a:lnTo>
                    <a:pt x="561467" y="69215"/>
                  </a:lnTo>
                  <a:lnTo>
                    <a:pt x="561467" y="33693"/>
                  </a:lnTo>
                  <a:lnTo>
                    <a:pt x="498843" y="38023"/>
                  </a:lnTo>
                  <a:lnTo>
                    <a:pt x="455993" y="56807"/>
                  </a:lnTo>
                  <a:lnTo>
                    <a:pt x="429552" y="86207"/>
                  </a:lnTo>
                  <a:lnTo>
                    <a:pt x="416140" y="122377"/>
                  </a:lnTo>
                  <a:lnTo>
                    <a:pt x="412432" y="161505"/>
                  </a:lnTo>
                  <a:lnTo>
                    <a:pt x="418185" y="211137"/>
                  </a:lnTo>
                  <a:lnTo>
                    <a:pt x="435660" y="248615"/>
                  </a:lnTo>
                  <a:lnTo>
                    <a:pt x="465150" y="274675"/>
                  </a:lnTo>
                  <a:lnTo>
                    <a:pt x="506984" y="290004"/>
                  </a:lnTo>
                  <a:lnTo>
                    <a:pt x="561467" y="295325"/>
                  </a:lnTo>
                  <a:lnTo>
                    <a:pt x="561467" y="334568"/>
                  </a:lnTo>
                  <a:lnTo>
                    <a:pt x="605802" y="334568"/>
                  </a:lnTo>
                  <a:lnTo>
                    <a:pt x="605802" y="295325"/>
                  </a:lnTo>
                  <a:lnTo>
                    <a:pt x="660082" y="290144"/>
                  </a:lnTo>
                  <a:lnTo>
                    <a:pt x="701890" y="274739"/>
                  </a:lnTo>
                  <a:lnTo>
                    <a:pt x="718781" y="259778"/>
                  </a:lnTo>
                  <a:lnTo>
                    <a:pt x="731456" y="248551"/>
                  </a:lnTo>
                  <a:lnTo>
                    <a:pt x="749033" y="210997"/>
                  </a:lnTo>
                  <a:lnTo>
                    <a:pt x="754837" y="161505"/>
                  </a:lnTo>
                  <a:close/>
                </a:path>
                <a:path w="1092200" h="334644">
                  <a:moveTo>
                    <a:pt x="1092073" y="322999"/>
                  </a:moveTo>
                  <a:lnTo>
                    <a:pt x="1055624" y="235343"/>
                  </a:lnTo>
                  <a:lnTo>
                    <a:pt x="1039698" y="197015"/>
                  </a:lnTo>
                  <a:lnTo>
                    <a:pt x="993787" y="86601"/>
                  </a:lnTo>
                  <a:lnTo>
                    <a:pt x="993787" y="197015"/>
                  </a:lnTo>
                  <a:lnTo>
                    <a:pt x="882103" y="197015"/>
                  </a:lnTo>
                  <a:lnTo>
                    <a:pt x="937945" y="55829"/>
                  </a:lnTo>
                  <a:lnTo>
                    <a:pt x="993787" y="197015"/>
                  </a:lnTo>
                  <a:lnTo>
                    <a:pt x="993787" y="86601"/>
                  </a:lnTo>
                  <a:lnTo>
                    <a:pt x="980998" y="55829"/>
                  </a:lnTo>
                  <a:lnTo>
                    <a:pt x="957795" y="0"/>
                  </a:lnTo>
                  <a:lnTo>
                    <a:pt x="918095" y="0"/>
                  </a:lnTo>
                  <a:lnTo>
                    <a:pt x="783818" y="322999"/>
                  </a:lnTo>
                  <a:lnTo>
                    <a:pt x="832751" y="322999"/>
                  </a:lnTo>
                  <a:lnTo>
                    <a:pt x="864577" y="235343"/>
                  </a:lnTo>
                  <a:lnTo>
                    <a:pt x="1011339" y="235343"/>
                  </a:lnTo>
                  <a:lnTo>
                    <a:pt x="1043139" y="322999"/>
                  </a:lnTo>
                  <a:lnTo>
                    <a:pt x="1092073" y="322999"/>
                  </a:lnTo>
                  <a:close/>
                </a:path>
              </a:pathLst>
            </a:custGeom>
            <a:solidFill>
              <a:srgbClr val="00A65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4D474972-3C89-4ABE-A837-C911A43AF4F0}"/>
                </a:ext>
              </a:extLst>
            </p:cNvPr>
            <p:cNvSpPr/>
            <p:nvPr/>
          </p:nvSpPr>
          <p:spPr>
            <a:xfrm>
              <a:off x="3355609" y="1936565"/>
              <a:ext cx="223520" cy="323215"/>
            </a:xfrm>
            <a:custGeom>
              <a:avLst/>
              <a:gdLst/>
              <a:ahLst/>
              <a:cxnLst/>
              <a:rect l="l" t="t" r="r" b="b"/>
              <a:pathLst>
                <a:path w="223520" h="323214">
                  <a:moveTo>
                    <a:pt x="110286" y="0"/>
                  </a:moveTo>
                  <a:lnTo>
                    <a:pt x="0" y="0"/>
                  </a:lnTo>
                  <a:lnTo>
                    <a:pt x="0" y="322986"/>
                  </a:lnTo>
                  <a:lnTo>
                    <a:pt x="44284" y="322986"/>
                  </a:lnTo>
                  <a:lnTo>
                    <a:pt x="44284" y="205333"/>
                  </a:lnTo>
                  <a:lnTo>
                    <a:pt x="107073" y="205333"/>
                  </a:lnTo>
                  <a:lnTo>
                    <a:pt x="140606" y="202776"/>
                  </a:lnTo>
                  <a:lnTo>
                    <a:pt x="178866" y="189709"/>
                  </a:lnTo>
                  <a:lnTo>
                    <a:pt x="201358" y="167043"/>
                  </a:lnTo>
                  <a:lnTo>
                    <a:pt x="44284" y="167043"/>
                  </a:lnTo>
                  <a:lnTo>
                    <a:pt x="44284" y="38277"/>
                  </a:lnTo>
                  <a:lnTo>
                    <a:pt x="203655" y="38277"/>
                  </a:lnTo>
                  <a:lnTo>
                    <a:pt x="173734" y="12628"/>
                  </a:lnTo>
                  <a:lnTo>
                    <a:pt x="135736" y="1621"/>
                  </a:lnTo>
                  <a:lnTo>
                    <a:pt x="110286" y="0"/>
                  </a:lnTo>
                  <a:close/>
                </a:path>
                <a:path w="223520" h="323214">
                  <a:moveTo>
                    <a:pt x="203655" y="38277"/>
                  </a:moveTo>
                  <a:lnTo>
                    <a:pt x="97828" y="38277"/>
                  </a:lnTo>
                  <a:lnTo>
                    <a:pt x="122467" y="40125"/>
                  </a:lnTo>
                  <a:lnTo>
                    <a:pt x="147883" y="48550"/>
                  </a:lnTo>
                  <a:lnTo>
                    <a:pt x="167763" y="67879"/>
                  </a:lnTo>
                  <a:lnTo>
                    <a:pt x="175793" y="102438"/>
                  </a:lnTo>
                  <a:lnTo>
                    <a:pt x="168171" y="137639"/>
                  </a:lnTo>
                  <a:lnTo>
                    <a:pt x="149432" y="157057"/>
                  </a:lnTo>
                  <a:lnTo>
                    <a:pt x="125767" y="165317"/>
                  </a:lnTo>
                  <a:lnTo>
                    <a:pt x="103365" y="167043"/>
                  </a:lnTo>
                  <a:lnTo>
                    <a:pt x="201358" y="167043"/>
                  </a:lnTo>
                  <a:lnTo>
                    <a:pt x="210297" y="158034"/>
                  </a:lnTo>
                  <a:lnTo>
                    <a:pt x="223342" y="99656"/>
                  </a:lnTo>
                  <a:lnTo>
                    <a:pt x="208272" y="42235"/>
                  </a:lnTo>
                  <a:lnTo>
                    <a:pt x="203655" y="38277"/>
                  </a:lnTo>
                  <a:close/>
                </a:path>
              </a:pathLst>
            </a:custGeom>
            <a:solidFill>
              <a:srgbClr val="00A65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4">
              <a:extLst>
                <a:ext uri="{FF2B5EF4-FFF2-40B4-BE49-F238E27FC236}">
                  <a16:creationId xmlns:a16="http://schemas.microsoft.com/office/drawing/2014/main" id="{7A5D6714-796F-4C9E-89A5-99018DBCFCD8}"/>
                </a:ext>
              </a:extLst>
            </p:cNvPr>
            <p:cNvSpPr/>
            <p:nvPr/>
          </p:nvSpPr>
          <p:spPr>
            <a:xfrm>
              <a:off x="3634244" y="1936573"/>
              <a:ext cx="281305" cy="323215"/>
            </a:xfrm>
            <a:custGeom>
              <a:avLst/>
              <a:gdLst/>
              <a:ahLst/>
              <a:cxnLst/>
              <a:rect l="l" t="t" r="r" b="b"/>
              <a:pathLst>
                <a:path w="281304" h="323214">
                  <a:moveTo>
                    <a:pt x="281038" y="0"/>
                  </a:moveTo>
                  <a:lnTo>
                    <a:pt x="220116" y="0"/>
                  </a:lnTo>
                  <a:lnTo>
                    <a:pt x="141211" y="199796"/>
                  </a:lnTo>
                  <a:lnTo>
                    <a:pt x="61379" y="0"/>
                  </a:lnTo>
                  <a:lnTo>
                    <a:pt x="0" y="0"/>
                  </a:lnTo>
                  <a:lnTo>
                    <a:pt x="0" y="322986"/>
                  </a:lnTo>
                  <a:lnTo>
                    <a:pt x="44310" y="322986"/>
                  </a:lnTo>
                  <a:lnTo>
                    <a:pt x="44310" y="57213"/>
                  </a:lnTo>
                  <a:lnTo>
                    <a:pt x="126009" y="262102"/>
                  </a:lnTo>
                  <a:lnTo>
                    <a:pt x="155524" y="262102"/>
                  </a:lnTo>
                  <a:lnTo>
                    <a:pt x="236753" y="57213"/>
                  </a:lnTo>
                  <a:lnTo>
                    <a:pt x="236753" y="322986"/>
                  </a:lnTo>
                  <a:lnTo>
                    <a:pt x="281038" y="322986"/>
                  </a:lnTo>
                  <a:lnTo>
                    <a:pt x="281038" y="0"/>
                  </a:lnTo>
                  <a:close/>
                </a:path>
              </a:pathLst>
            </a:custGeom>
            <a:solidFill>
              <a:srgbClr val="00A65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2" name="object 15">
              <a:extLst>
                <a:ext uri="{FF2B5EF4-FFF2-40B4-BE49-F238E27FC236}">
                  <a16:creationId xmlns:a16="http://schemas.microsoft.com/office/drawing/2014/main" id="{0B6E376C-E97D-4512-BF2B-FFEF4FD5A6DA}"/>
                </a:ext>
              </a:extLst>
            </p:cNvPr>
            <p:cNvGrpSpPr/>
            <p:nvPr/>
          </p:nvGrpSpPr>
          <p:grpSpPr>
            <a:xfrm>
              <a:off x="2214281" y="2399408"/>
              <a:ext cx="1697355" cy="207010"/>
              <a:chOff x="2214281" y="2399408"/>
              <a:chExt cx="1697355" cy="207010"/>
            </a:xfrm>
          </p:grpSpPr>
          <p:sp>
            <p:nvSpPr>
              <p:cNvPr id="26" name="object 16">
                <a:extLst>
                  <a:ext uri="{FF2B5EF4-FFF2-40B4-BE49-F238E27FC236}">
                    <a16:creationId xmlns:a16="http://schemas.microsoft.com/office/drawing/2014/main" id="{0DA41441-B5F8-4CF6-A36C-7A1999E07DA4}"/>
                  </a:ext>
                </a:extLst>
              </p:cNvPr>
              <p:cNvSpPr/>
              <p:nvPr/>
            </p:nvSpPr>
            <p:spPr>
              <a:xfrm>
                <a:off x="2214281" y="2399408"/>
                <a:ext cx="123088" cy="17264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" name="object 17">
                <a:extLst>
                  <a:ext uri="{FF2B5EF4-FFF2-40B4-BE49-F238E27FC236}">
                    <a16:creationId xmlns:a16="http://schemas.microsoft.com/office/drawing/2014/main" id="{A9442B3B-9CF3-485E-ACA4-F8ABBAB55FB2}"/>
                  </a:ext>
                </a:extLst>
              </p:cNvPr>
              <p:cNvSpPr/>
              <p:nvPr/>
            </p:nvSpPr>
            <p:spPr>
              <a:xfrm>
                <a:off x="2374074" y="2456484"/>
                <a:ext cx="223520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223519" h="115569">
                    <a:moveTo>
                      <a:pt x="94691" y="0"/>
                    </a:moveTo>
                    <a:lnTo>
                      <a:pt x="74231" y="0"/>
                    </a:lnTo>
                    <a:lnTo>
                      <a:pt x="74231" y="44450"/>
                    </a:lnTo>
                    <a:lnTo>
                      <a:pt x="20459" y="44450"/>
                    </a:lnTo>
                    <a:lnTo>
                      <a:pt x="20459" y="0"/>
                    </a:lnTo>
                    <a:lnTo>
                      <a:pt x="0" y="0"/>
                    </a:lnTo>
                    <a:lnTo>
                      <a:pt x="0" y="44450"/>
                    </a:lnTo>
                    <a:lnTo>
                      <a:pt x="0" y="62230"/>
                    </a:lnTo>
                    <a:lnTo>
                      <a:pt x="0" y="115570"/>
                    </a:lnTo>
                    <a:lnTo>
                      <a:pt x="20459" y="115570"/>
                    </a:lnTo>
                    <a:lnTo>
                      <a:pt x="20459" y="62230"/>
                    </a:lnTo>
                    <a:lnTo>
                      <a:pt x="74231" y="62230"/>
                    </a:lnTo>
                    <a:lnTo>
                      <a:pt x="74231" y="115570"/>
                    </a:lnTo>
                    <a:lnTo>
                      <a:pt x="94691" y="115570"/>
                    </a:lnTo>
                    <a:lnTo>
                      <a:pt x="94691" y="62230"/>
                    </a:lnTo>
                    <a:lnTo>
                      <a:pt x="94691" y="44450"/>
                    </a:lnTo>
                    <a:lnTo>
                      <a:pt x="94691" y="0"/>
                    </a:lnTo>
                    <a:close/>
                  </a:path>
                  <a:path w="223519" h="115569">
                    <a:moveTo>
                      <a:pt x="223393" y="0"/>
                    </a:moveTo>
                    <a:lnTo>
                      <a:pt x="202933" y="0"/>
                    </a:lnTo>
                    <a:lnTo>
                      <a:pt x="202933" y="44450"/>
                    </a:lnTo>
                    <a:lnTo>
                      <a:pt x="149174" y="44450"/>
                    </a:lnTo>
                    <a:lnTo>
                      <a:pt x="149174" y="0"/>
                    </a:lnTo>
                    <a:lnTo>
                      <a:pt x="128663" y="0"/>
                    </a:lnTo>
                    <a:lnTo>
                      <a:pt x="128663" y="44450"/>
                    </a:lnTo>
                    <a:lnTo>
                      <a:pt x="128663" y="62230"/>
                    </a:lnTo>
                    <a:lnTo>
                      <a:pt x="128663" y="115570"/>
                    </a:lnTo>
                    <a:lnTo>
                      <a:pt x="149174" y="115570"/>
                    </a:lnTo>
                    <a:lnTo>
                      <a:pt x="149174" y="62230"/>
                    </a:lnTo>
                    <a:lnTo>
                      <a:pt x="202933" y="62230"/>
                    </a:lnTo>
                    <a:lnTo>
                      <a:pt x="202933" y="115570"/>
                    </a:lnTo>
                    <a:lnTo>
                      <a:pt x="223393" y="115570"/>
                    </a:lnTo>
                    <a:lnTo>
                      <a:pt x="223393" y="62230"/>
                    </a:lnTo>
                    <a:lnTo>
                      <a:pt x="223393" y="44450"/>
                    </a:lnTo>
                    <a:lnTo>
                      <a:pt x="223393" y="0"/>
                    </a:lnTo>
                    <a:close/>
                  </a:path>
                </a:pathLst>
              </a:custGeom>
              <a:solidFill>
                <a:srgbClr val="00A656"/>
              </a:solid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8" name="object 18">
                <a:extLst>
                  <a:ext uri="{FF2B5EF4-FFF2-40B4-BE49-F238E27FC236}">
                    <a16:creationId xmlns:a16="http://schemas.microsoft.com/office/drawing/2014/main" id="{A49F4122-EE3D-4623-B009-1E10292AEB06}"/>
                  </a:ext>
                </a:extLst>
              </p:cNvPr>
              <p:cNvSpPr/>
              <p:nvPr/>
            </p:nvSpPr>
            <p:spPr>
              <a:xfrm>
                <a:off x="2622593" y="2454187"/>
                <a:ext cx="119138" cy="12057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9" name="object 19">
                <a:extLst>
                  <a:ext uri="{FF2B5EF4-FFF2-40B4-BE49-F238E27FC236}">
                    <a16:creationId xmlns:a16="http://schemas.microsoft.com/office/drawing/2014/main" id="{E3F8C556-FBEC-4EA0-8678-FADCCBD3422B}"/>
                  </a:ext>
                </a:extLst>
              </p:cNvPr>
              <p:cNvSpPr/>
              <p:nvPr/>
            </p:nvSpPr>
            <p:spPr>
              <a:xfrm>
                <a:off x="2766870" y="2454183"/>
                <a:ext cx="214251" cy="12058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0" name="object 20">
                <a:extLst>
                  <a:ext uri="{FF2B5EF4-FFF2-40B4-BE49-F238E27FC236}">
                    <a16:creationId xmlns:a16="http://schemas.microsoft.com/office/drawing/2014/main" id="{DF2F96AD-B686-4997-AC42-EA2A02E5379D}"/>
                  </a:ext>
                </a:extLst>
              </p:cNvPr>
              <p:cNvSpPr/>
              <p:nvPr/>
            </p:nvSpPr>
            <p:spPr>
              <a:xfrm>
                <a:off x="3002775" y="2456509"/>
                <a:ext cx="107314" cy="149860"/>
              </a:xfrm>
              <a:custGeom>
                <a:avLst/>
                <a:gdLst/>
                <a:ahLst/>
                <a:cxnLst/>
                <a:rect l="l" t="t" r="r" b="b"/>
                <a:pathLst>
                  <a:path w="107314" h="149860">
                    <a:moveTo>
                      <a:pt x="106781" y="97790"/>
                    </a:moveTo>
                    <a:lnTo>
                      <a:pt x="90754" y="97790"/>
                    </a:lnTo>
                    <a:lnTo>
                      <a:pt x="90754" y="0"/>
                    </a:lnTo>
                    <a:lnTo>
                      <a:pt x="70294" y="0"/>
                    </a:lnTo>
                    <a:lnTo>
                      <a:pt x="70294" y="97790"/>
                    </a:lnTo>
                    <a:lnTo>
                      <a:pt x="20497" y="97790"/>
                    </a:lnTo>
                    <a:lnTo>
                      <a:pt x="20497" y="0"/>
                    </a:lnTo>
                    <a:lnTo>
                      <a:pt x="0" y="0"/>
                    </a:lnTo>
                    <a:lnTo>
                      <a:pt x="0" y="97790"/>
                    </a:lnTo>
                    <a:lnTo>
                      <a:pt x="0" y="115570"/>
                    </a:lnTo>
                    <a:lnTo>
                      <a:pt x="86321" y="115570"/>
                    </a:lnTo>
                    <a:lnTo>
                      <a:pt x="86321" y="149860"/>
                    </a:lnTo>
                    <a:lnTo>
                      <a:pt x="106781" y="149860"/>
                    </a:lnTo>
                    <a:lnTo>
                      <a:pt x="106781" y="115570"/>
                    </a:lnTo>
                    <a:lnTo>
                      <a:pt x="106781" y="97790"/>
                    </a:lnTo>
                    <a:close/>
                  </a:path>
                </a:pathLst>
              </a:custGeom>
              <a:solidFill>
                <a:srgbClr val="00A656"/>
              </a:solid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1" name="object 21">
                <a:extLst>
                  <a:ext uri="{FF2B5EF4-FFF2-40B4-BE49-F238E27FC236}">
                    <a16:creationId xmlns:a16="http://schemas.microsoft.com/office/drawing/2014/main" id="{C945A4DB-8C87-4F56-BA05-BE82CA5ED141}"/>
                  </a:ext>
                </a:extLst>
              </p:cNvPr>
              <p:cNvSpPr/>
              <p:nvPr/>
            </p:nvSpPr>
            <p:spPr>
              <a:xfrm>
                <a:off x="3131248" y="2456879"/>
                <a:ext cx="94691" cy="115163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" name="object 22">
                <a:extLst>
                  <a:ext uri="{FF2B5EF4-FFF2-40B4-BE49-F238E27FC236}">
                    <a16:creationId xmlns:a16="http://schemas.microsoft.com/office/drawing/2014/main" id="{9DDE99F5-B405-4F52-A67C-34F95CC63C26}"/>
                  </a:ext>
                </a:extLst>
              </p:cNvPr>
              <p:cNvSpPr/>
              <p:nvPr/>
            </p:nvSpPr>
            <p:spPr>
              <a:xfrm>
                <a:off x="3251083" y="2454187"/>
                <a:ext cx="119126" cy="120573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" name="object 23">
                <a:extLst>
                  <a:ext uri="{FF2B5EF4-FFF2-40B4-BE49-F238E27FC236}">
                    <a16:creationId xmlns:a16="http://schemas.microsoft.com/office/drawing/2014/main" id="{AC785D22-6612-4AD5-9E06-E765633F131B}"/>
                  </a:ext>
                </a:extLst>
              </p:cNvPr>
              <p:cNvSpPr/>
              <p:nvPr/>
            </p:nvSpPr>
            <p:spPr>
              <a:xfrm>
                <a:off x="3395319" y="2456484"/>
                <a:ext cx="223520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223520" h="115569">
                    <a:moveTo>
                      <a:pt x="94678" y="0"/>
                    </a:moveTo>
                    <a:lnTo>
                      <a:pt x="74218" y="0"/>
                    </a:lnTo>
                    <a:lnTo>
                      <a:pt x="74218" y="44450"/>
                    </a:lnTo>
                    <a:lnTo>
                      <a:pt x="20447" y="44450"/>
                    </a:lnTo>
                    <a:lnTo>
                      <a:pt x="20447" y="0"/>
                    </a:lnTo>
                    <a:lnTo>
                      <a:pt x="0" y="0"/>
                    </a:lnTo>
                    <a:lnTo>
                      <a:pt x="0" y="44450"/>
                    </a:lnTo>
                    <a:lnTo>
                      <a:pt x="0" y="62230"/>
                    </a:lnTo>
                    <a:lnTo>
                      <a:pt x="0" y="115570"/>
                    </a:lnTo>
                    <a:lnTo>
                      <a:pt x="20447" y="115570"/>
                    </a:lnTo>
                    <a:lnTo>
                      <a:pt x="20447" y="62230"/>
                    </a:lnTo>
                    <a:lnTo>
                      <a:pt x="74218" y="62230"/>
                    </a:lnTo>
                    <a:lnTo>
                      <a:pt x="74218" y="115570"/>
                    </a:lnTo>
                    <a:lnTo>
                      <a:pt x="94678" y="115570"/>
                    </a:lnTo>
                    <a:lnTo>
                      <a:pt x="94678" y="62230"/>
                    </a:lnTo>
                    <a:lnTo>
                      <a:pt x="94678" y="44450"/>
                    </a:lnTo>
                    <a:lnTo>
                      <a:pt x="94678" y="0"/>
                    </a:lnTo>
                    <a:close/>
                  </a:path>
                  <a:path w="223520" h="115569">
                    <a:moveTo>
                      <a:pt x="223405" y="0"/>
                    </a:moveTo>
                    <a:lnTo>
                      <a:pt x="202920" y="0"/>
                    </a:lnTo>
                    <a:lnTo>
                      <a:pt x="202920" y="44450"/>
                    </a:lnTo>
                    <a:lnTo>
                      <a:pt x="149148" y="44450"/>
                    </a:lnTo>
                    <a:lnTo>
                      <a:pt x="149148" y="0"/>
                    </a:lnTo>
                    <a:lnTo>
                      <a:pt x="128689" y="0"/>
                    </a:lnTo>
                    <a:lnTo>
                      <a:pt x="128689" y="44450"/>
                    </a:lnTo>
                    <a:lnTo>
                      <a:pt x="128689" y="62230"/>
                    </a:lnTo>
                    <a:lnTo>
                      <a:pt x="128689" y="115570"/>
                    </a:lnTo>
                    <a:lnTo>
                      <a:pt x="149148" y="115570"/>
                    </a:lnTo>
                    <a:lnTo>
                      <a:pt x="149148" y="62230"/>
                    </a:lnTo>
                    <a:lnTo>
                      <a:pt x="202920" y="62230"/>
                    </a:lnTo>
                    <a:lnTo>
                      <a:pt x="202920" y="115570"/>
                    </a:lnTo>
                    <a:lnTo>
                      <a:pt x="223405" y="115570"/>
                    </a:lnTo>
                    <a:lnTo>
                      <a:pt x="223405" y="62230"/>
                    </a:lnTo>
                    <a:lnTo>
                      <a:pt x="223405" y="44450"/>
                    </a:lnTo>
                    <a:lnTo>
                      <a:pt x="223405" y="0"/>
                    </a:lnTo>
                    <a:close/>
                  </a:path>
                </a:pathLst>
              </a:custGeom>
              <a:solidFill>
                <a:srgbClr val="00A656"/>
              </a:solid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" name="object 24">
                <a:extLst>
                  <a:ext uri="{FF2B5EF4-FFF2-40B4-BE49-F238E27FC236}">
                    <a16:creationId xmlns:a16="http://schemas.microsoft.com/office/drawing/2014/main" id="{436A338B-F631-4F4A-8A2F-429C707A6D93}"/>
                  </a:ext>
                </a:extLst>
              </p:cNvPr>
              <p:cNvSpPr/>
              <p:nvPr/>
            </p:nvSpPr>
            <p:spPr>
              <a:xfrm>
                <a:off x="3652723" y="2456891"/>
                <a:ext cx="128460" cy="115163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" name="object 25">
                <a:extLst>
                  <a:ext uri="{FF2B5EF4-FFF2-40B4-BE49-F238E27FC236}">
                    <a16:creationId xmlns:a16="http://schemas.microsoft.com/office/drawing/2014/main" id="{27F8CC83-BF59-49BE-807C-D59646B5E2B9}"/>
                  </a:ext>
                </a:extLst>
              </p:cNvPr>
              <p:cNvSpPr/>
              <p:nvPr/>
            </p:nvSpPr>
            <p:spPr>
              <a:xfrm>
                <a:off x="3806311" y="2454179"/>
                <a:ext cx="105308" cy="12058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3" name="object 26">
              <a:extLst>
                <a:ext uri="{FF2B5EF4-FFF2-40B4-BE49-F238E27FC236}">
                  <a16:creationId xmlns:a16="http://schemas.microsoft.com/office/drawing/2014/main" id="{53DAFB45-B3E1-46CB-B47C-36450443D94A}"/>
                </a:ext>
              </a:extLst>
            </p:cNvPr>
            <p:cNvGrpSpPr/>
            <p:nvPr/>
          </p:nvGrpSpPr>
          <p:grpSpPr>
            <a:xfrm>
              <a:off x="2700277" y="2700727"/>
              <a:ext cx="1202690" cy="120650"/>
              <a:chOff x="2700277" y="2700727"/>
              <a:chExt cx="1202690" cy="120650"/>
            </a:xfrm>
          </p:grpSpPr>
          <p:sp>
            <p:nvSpPr>
              <p:cNvPr id="19" name="object 27">
                <a:extLst>
                  <a:ext uri="{FF2B5EF4-FFF2-40B4-BE49-F238E27FC236}">
                    <a16:creationId xmlns:a16="http://schemas.microsoft.com/office/drawing/2014/main" id="{E7BE5EE4-17D4-4D9C-863B-FAE1A1B46A58}"/>
                  </a:ext>
                </a:extLst>
              </p:cNvPr>
              <p:cNvSpPr/>
              <p:nvPr/>
            </p:nvSpPr>
            <p:spPr>
              <a:xfrm>
                <a:off x="2700277" y="2700736"/>
                <a:ext cx="335333" cy="120586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" name="object 28">
                <a:extLst>
                  <a:ext uri="{FF2B5EF4-FFF2-40B4-BE49-F238E27FC236}">
                    <a16:creationId xmlns:a16="http://schemas.microsoft.com/office/drawing/2014/main" id="{8D8D9942-C259-4D8A-ABA2-DCD75BF142F5}"/>
                  </a:ext>
                </a:extLst>
              </p:cNvPr>
              <p:cNvSpPr/>
              <p:nvPr/>
            </p:nvSpPr>
            <p:spPr>
              <a:xfrm>
                <a:off x="3056534" y="2703016"/>
                <a:ext cx="95250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115569">
                    <a:moveTo>
                      <a:pt x="94691" y="0"/>
                    </a:moveTo>
                    <a:lnTo>
                      <a:pt x="74231" y="0"/>
                    </a:lnTo>
                    <a:lnTo>
                      <a:pt x="74231" y="44450"/>
                    </a:lnTo>
                    <a:lnTo>
                      <a:pt x="20485" y="44450"/>
                    </a:lnTo>
                    <a:lnTo>
                      <a:pt x="20485" y="0"/>
                    </a:lnTo>
                    <a:lnTo>
                      <a:pt x="0" y="0"/>
                    </a:lnTo>
                    <a:lnTo>
                      <a:pt x="0" y="44450"/>
                    </a:lnTo>
                    <a:lnTo>
                      <a:pt x="0" y="62230"/>
                    </a:lnTo>
                    <a:lnTo>
                      <a:pt x="0" y="115570"/>
                    </a:lnTo>
                    <a:lnTo>
                      <a:pt x="20485" y="115570"/>
                    </a:lnTo>
                    <a:lnTo>
                      <a:pt x="20485" y="62230"/>
                    </a:lnTo>
                    <a:lnTo>
                      <a:pt x="74231" y="62230"/>
                    </a:lnTo>
                    <a:lnTo>
                      <a:pt x="74231" y="115570"/>
                    </a:lnTo>
                    <a:lnTo>
                      <a:pt x="94691" y="115570"/>
                    </a:lnTo>
                    <a:lnTo>
                      <a:pt x="94691" y="62230"/>
                    </a:lnTo>
                    <a:lnTo>
                      <a:pt x="94691" y="44450"/>
                    </a:lnTo>
                    <a:lnTo>
                      <a:pt x="94691" y="0"/>
                    </a:lnTo>
                    <a:close/>
                  </a:path>
                </a:pathLst>
              </a:custGeom>
              <a:solidFill>
                <a:srgbClr val="00A656"/>
              </a:solid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object 29">
                <a:extLst>
                  <a:ext uri="{FF2B5EF4-FFF2-40B4-BE49-F238E27FC236}">
                    <a16:creationId xmlns:a16="http://schemas.microsoft.com/office/drawing/2014/main" id="{09A211C9-27CE-4D55-A2A6-B79C395CF726}"/>
                  </a:ext>
                </a:extLst>
              </p:cNvPr>
              <p:cNvSpPr/>
              <p:nvPr/>
            </p:nvSpPr>
            <p:spPr>
              <a:xfrm>
                <a:off x="3176360" y="2700727"/>
                <a:ext cx="238955" cy="120608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" name="object 30">
                <a:extLst>
                  <a:ext uri="{FF2B5EF4-FFF2-40B4-BE49-F238E27FC236}">
                    <a16:creationId xmlns:a16="http://schemas.microsoft.com/office/drawing/2014/main" id="{D22C8BDE-B5CD-4175-94D5-6AC7C7C2E6FE}"/>
                  </a:ext>
                </a:extLst>
              </p:cNvPr>
              <p:cNvSpPr/>
              <p:nvPr/>
            </p:nvSpPr>
            <p:spPr>
              <a:xfrm>
                <a:off x="3440430" y="2700727"/>
                <a:ext cx="119125" cy="120599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" name="object 31">
                <a:extLst>
                  <a:ext uri="{FF2B5EF4-FFF2-40B4-BE49-F238E27FC236}">
                    <a16:creationId xmlns:a16="http://schemas.microsoft.com/office/drawing/2014/main" id="{C4F95D5C-A130-4BB2-9A4A-369CF1CC93FB}"/>
                  </a:ext>
                </a:extLst>
              </p:cNvPr>
              <p:cNvSpPr/>
              <p:nvPr/>
            </p:nvSpPr>
            <p:spPr>
              <a:xfrm>
                <a:off x="3584664" y="2703016"/>
                <a:ext cx="74295" cy="115570"/>
              </a:xfrm>
              <a:custGeom>
                <a:avLst/>
                <a:gdLst/>
                <a:ahLst/>
                <a:cxnLst/>
                <a:rect l="l" t="t" r="r" b="b"/>
                <a:pathLst>
                  <a:path w="74295" h="115569">
                    <a:moveTo>
                      <a:pt x="73748" y="0"/>
                    </a:moveTo>
                    <a:lnTo>
                      <a:pt x="0" y="0"/>
                    </a:lnTo>
                    <a:lnTo>
                      <a:pt x="0" y="17780"/>
                    </a:lnTo>
                    <a:lnTo>
                      <a:pt x="0" y="115570"/>
                    </a:lnTo>
                    <a:lnTo>
                      <a:pt x="20485" y="115570"/>
                    </a:lnTo>
                    <a:lnTo>
                      <a:pt x="20485" y="17780"/>
                    </a:lnTo>
                    <a:lnTo>
                      <a:pt x="73748" y="17780"/>
                    </a:lnTo>
                    <a:lnTo>
                      <a:pt x="73748" y="0"/>
                    </a:lnTo>
                    <a:close/>
                  </a:path>
                </a:pathLst>
              </a:custGeom>
              <a:solidFill>
                <a:srgbClr val="00A656"/>
              </a:solid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" name="object 32">
                <a:extLst>
                  <a:ext uri="{FF2B5EF4-FFF2-40B4-BE49-F238E27FC236}">
                    <a16:creationId xmlns:a16="http://schemas.microsoft.com/office/drawing/2014/main" id="{E02BFA72-6356-4699-AA7C-3ACDF13A66A9}"/>
                  </a:ext>
                </a:extLst>
              </p:cNvPr>
              <p:cNvSpPr/>
              <p:nvPr/>
            </p:nvSpPr>
            <p:spPr>
              <a:xfrm>
                <a:off x="3679348" y="2703462"/>
                <a:ext cx="94703" cy="115112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" name="object 33">
                <a:extLst>
                  <a:ext uri="{FF2B5EF4-FFF2-40B4-BE49-F238E27FC236}">
                    <a16:creationId xmlns:a16="http://schemas.microsoft.com/office/drawing/2014/main" id="{5481663F-0DEC-4AFE-81D7-28F67A8A5941}"/>
                  </a:ext>
                </a:extLst>
              </p:cNvPr>
              <p:cNvSpPr/>
              <p:nvPr/>
            </p:nvSpPr>
            <p:spPr>
              <a:xfrm>
                <a:off x="3808046" y="2703462"/>
                <a:ext cx="94691" cy="115112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4" name="object 34">
              <a:extLst>
                <a:ext uri="{FF2B5EF4-FFF2-40B4-BE49-F238E27FC236}">
                  <a16:creationId xmlns:a16="http://schemas.microsoft.com/office/drawing/2014/main" id="{C26D7A9B-6373-43C5-9249-F10E16A87B4A}"/>
                </a:ext>
              </a:extLst>
            </p:cNvPr>
            <p:cNvGrpSpPr/>
            <p:nvPr/>
          </p:nvGrpSpPr>
          <p:grpSpPr>
            <a:xfrm>
              <a:off x="2917738" y="2947282"/>
              <a:ext cx="985519" cy="165735"/>
              <a:chOff x="2917738" y="2947282"/>
              <a:chExt cx="985519" cy="165735"/>
            </a:xfrm>
          </p:grpSpPr>
          <p:sp>
            <p:nvSpPr>
              <p:cNvPr id="15" name="object 35">
                <a:extLst>
                  <a:ext uri="{FF2B5EF4-FFF2-40B4-BE49-F238E27FC236}">
                    <a16:creationId xmlns:a16="http://schemas.microsoft.com/office/drawing/2014/main" id="{4A62C1C4-DC6F-4B9D-8341-6FF24EF9AFC2}"/>
                  </a:ext>
                </a:extLst>
              </p:cNvPr>
              <p:cNvSpPr/>
              <p:nvPr/>
            </p:nvSpPr>
            <p:spPr>
              <a:xfrm>
                <a:off x="2917738" y="2947289"/>
                <a:ext cx="372591" cy="151668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" name="object 36">
                <a:extLst>
                  <a:ext uri="{FF2B5EF4-FFF2-40B4-BE49-F238E27FC236}">
                    <a16:creationId xmlns:a16="http://schemas.microsoft.com/office/drawing/2014/main" id="{760FD6F0-26C4-47CD-87FC-542C7DAB9E71}"/>
                  </a:ext>
                </a:extLst>
              </p:cNvPr>
              <p:cNvSpPr/>
              <p:nvPr/>
            </p:nvSpPr>
            <p:spPr>
              <a:xfrm>
                <a:off x="3315413" y="2947282"/>
                <a:ext cx="244866" cy="165214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" name="object 37">
                <a:extLst>
                  <a:ext uri="{FF2B5EF4-FFF2-40B4-BE49-F238E27FC236}">
                    <a16:creationId xmlns:a16="http://schemas.microsoft.com/office/drawing/2014/main" id="{B4CAF3B8-48BA-4E46-AF28-7F95F488C3E0}"/>
                  </a:ext>
                </a:extLst>
              </p:cNvPr>
              <p:cNvSpPr/>
              <p:nvPr/>
            </p:nvSpPr>
            <p:spPr>
              <a:xfrm>
                <a:off x="3585389" y="2950013"/>
                <a:ext cx="89535" cy="115150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" name="object 38">
                <a:extLst>
                  <a:ext uri="{FF2B5EF4-FFF2-40B4-BE49-F238E27FC236}">
                    <a16:creationId xmlns:a16="http://schemas.microsoft.com/office/drawing/2014/main" id="{373C61B3-C903-465A-9CBB-997D771A767E}"/>
                  </a:ext>
                </a:extLst>
              </p:cNvPr>
              <p:cNvSpPr/>
              <p:nvPr/>
            </p:nvSpPr>
            <p:spPr>
              <a:xfrm>
                <a:off x="3699805" y="2950011"/>
                <a:ext cx="203207" cy="117881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pic>
        <p:nvPicPr>
          <p:cNvPr id="76" name="Рисунок 75" descr="Изображение выглядит как ноутбук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A9937D6C-D94F-40C4-B750-94341E5490E9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6"/>
          <a:stretch/>
        </p:blipFill>
        <p:spPr>
          <a:xfrm>
            <a:off x="783206" y="1560380"/>
            <a:ext cx="2112069" cy="665936"/>
          </a:xfrm>
          <a:prstGeom prst="rect">
            <a:avLst/>
          </a:prstGeom>
        </p:spPr>
      </p:pic>
      <p:sp>
        <p:nvSpPr>
          <p:cNvPr id="78" name="object 6">
            <a:extLst>
              <a:ext uri="{FF2B5EF4-FFF2-40B4-BE49-F238E27FC236}">
                <a16:creationId xmlns:a16="http://schemas.microsoft.com/office/drawing/2014/main" id="{69285D07-CCB4-4C3F-91CD-41855F5A4DF5}"/>
              </a:ext>
            </a:extLst>
          </p:cNvPr>
          <p:cNvSpPr txBox="1"/>
          <p:nvPr/>
        </p:nvSpPr>
        <p:spPr>
          <a:xfrm>
            <a:off x="3740809" y="2483609"/>
            <a:ext cx="9515909" cy="699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4160">
              <a:lnSpc>
                <a:spcPct val="123800"/>
              </a:lnSpc>
              <a:spcBef>
                <a:spcPts val="100"/>
              </a:spcBef>
            </a:pPr>
            <a:r>
              <a:rPr lang="ru-RU" sz="1400" b="1" spc="-10" dirty="0">
                <a:solidFill>
                  <a:srgbClr val="096B89"/>
                </a:solidFill>
                <a:latin typeface="SF UI Display"/>
                <a:cs typeface="SF UI Display"/>
              </a:rPr>
              <a:t>ГРУППА КОМПАНИЙ </a:t>
            </a:r>
            <a:r>
              <a:rPr lang="ru-RU" sz="1400" b="1" spc="-5" dirty="0">
                <a:solidFill>
                  <a:srgbClr val="096B89"/>
                </a:solidFill>
                <a:latin typeface="SF UI Display"/>
                <a:cs typeface="SF UI Display"/>
              </a:rPr>
              <a:t>«Р-ФАРМ» </a:t>
            </a:r>
            <a:r>
              <a:rPr lang="ru-RU" sz="1100" dirty="0">
                <a:solidFill>
                  <a:srgbClr val="231F20"/>
                </a:solidFill>
                <a:latin typeface="SF UI Display"/>
                <a:cs typeface="SF UI Display"/>
              </a:rPr>
              <a:t>– </a:t>
            </a:r>
            <a:r>
              <a:rPr lang="ru-RU" sz="1100" spc="-10" dirty="0">
                <a:solidFill>
                  <a:srgbClr val="231F20"/>
                </a:solidFill>
                <a:latin typeface="SF UI Display"/>
                <a:cs typeface="SF UI Display"/>
              </a:rPr>
              <a:t>мажоритарный </a:t>
            </a:r>
            <a:r>
              <a:rPr lang="ru-RU" sz="1100" spc="-5" dirty="0">
                <a:solidFill>
                  <a:srgbClr val="231F20"/>
                </a:solidFill>
                <a:latin typeface="SF UI Display"/>
                <a:cs typeface="SF UI Display"/>
              </a:rPr>
              <a:t>владелец ООО </a:t>
            </a:r>
            <a:r>
              <a:rPr lang="ru-RU" sz="1100" spc="-10" dirty="0">
                <a:solidFill>
                  <a:srgbClr val="231F20"/>
                </a:solidFill>
                <a:latin typeface="SF UI Display"/>
                <a:cs typeface="SF UI Display"/>
              </a:rPr>
              <a:t>«Фабрика </a:t>
            </a:r>
            <a:r>
              <a:rPr lang="ru-RU" sz="1100" spc="-15" dirty="0">
                <a:solidFill>
                  <a:srgbClr val="231F20"/>
                </a:solidFill>
                <a:latin typeface="SF UI Display"/>
                <a:cs typeface="SF UI Display"/>
              </a:rPr>
              <a:t>РТТ».  </a:t>
            </a:r>
            <a:br>
              <a:rPr lang="ru-RU" sz="1100" spc="-15" dirty="0">
                <a:solidFill>
                  <a:srgbClr val="231F20"/>
                </a:solidFill>
                <a:latin typeface="SF UI Display"/>
                <a:cs typeface="SF UI Display"/>
              </a:rPr>
            </a:br>
            <a:r>
              <a:rPr lang="ru-RU" sz="1100" spc="-5" dirty="0">
                <a:solidFill>
                  <a:srgbClr val="231F20"/>
                </a:solidFill>
                <a:latin typeface="SF UI Display"/>
                <a:cs typeface="SF UI Display"/>
              </a:rPr>
              <a:t>ГК «Р-Фарм» </a:t>
            </a:r>
            <a:r>
              <a:rPr lang="ru-RU" sz="1100" dirty="0">
                <a:solidFill>
                  <a:srgbClr val="231F20"/>
                </a:solidFill>
                <a:latin typeface="SF UI Display"/>
                <a:cs typeface="SF UI Display"/>
              </a:rPr>
              <a:t>- </a:t>
            </a:r>
            <a:r>
              <a:rPr lang="ru-RU" sz="1100" spc="-5" dirty="0">
                <a:solidFill>
                  <a:srgbClr val="231F20"/>
                </a:solidFill>
                <a:latin typeface="SF UI Display"/>
                <a:cs typeface="SF UI Display"/>
              </a:rPr>
              <a:t>один </a:t>
            </a:r>
            <a:r>
              <a:rPr lang="ru-RU" sz="1100" dirty="0">
                <a:solidFill>
                  <a:srgbClr val="231F20"/>
                </a:solidFill>
                <a:latin typeface="SF UI Display"/>
                <a:cs typeface="SF UI Display"/>
              </a:rPr>
              <a:t>из лидеров </a:t>
            </a:r>
            <a:r>
              <a:rPr lang="ru-RU" sz="1100" spc="-10" dirty="0">
                <a:solidFill>
                  <a:srgbClr val="231F20"/>
                </a:solidFill>
                <a:latin typeface="SF UI Display"/>
                <a:cs typeface="SF UI Display"/>
              </a:rPr>
              <a:t>рынка </a:t>
            </a:r>
            <a:r>
              <a:rPr lang="ru-RU" sz="1100" spc="-5" dirty="0">
                <a:solidFill>
                  <a:srgbClr val="231F20"/>
                </a:solidFill>
                <a:latin typeface="SF UI Display"/>
                <a:cs typeface="SF UI Display"/>
              </a:rPr>
              <a:t>медицинских технологий </a:t>
            </a:r>
            <a:r>
              <a:rPr lang="ru-RU" sz="1100" dirty="0">
                <a:solidFill>
                  <a:srgbClr val="231F20"/>
                </a:solidFill>
                <a:latin typeface="SF UI Display"/>
                <a:cs typeface="SF UI Display"/>
              </a:rPr>
              <a:t>в </a:t>
            </a:r>
            <a:r>
              <a:rPr lang="ru-RU" sz="1100" spc="-10" dirty="0">
                <a:solidFill>
                  <a:srgbClr val="231F20"/>
                </a:solidFill>
                <a:latin typeface="SF UI Display"/>
                <a:cs typeface="SF UI Display"/>
              </a:rPr>
              <a:t>России,  </a:t>
            </a:r>
            <a:r>
              <a:rPr lang="ru-RU" sz="1100" spc="-5" dirty="0">
                <a:solidFill>
                  <a:srgbClr val="231F20"/>
                </a:solidFill>
                <a:latin typeface="SF UI Display"/>
                <a:cs typeface="SF UI Display"/>
              </a:rPr>
              <a:t>специализируется на производстве высокотехнологичных </a:t>
            </a:r>
            <a:r>
              <a:rPr lang="ru-RU" sz="1100" spc="-10" dirty="0">
                <a:solidFill>
                  <a:srgbClr val="231F20"/>
                </a:solidFill>
                <a:latin typeface="SF UI Display"/>
                <a:cs typeface="SF UI Display"/>
              </a:rPr>
              <a:t>лекарственных</a:t>
            </a:r>
            <a:r>
              <a:rPr lang="ru-RU" sz="1100" spc="45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lang="ru-RU" sz="1100" spc="-10" dirty="0">
                <a:solidFill>
                  <a:srgbClr val="231F20"/>
                </a:solidFill>
                <a:latin typeface="SF UI Display"/>
                <a:cs typeface="SF UI Display"/>
              </a:rPr>
              <a:t>средств,</a:t>
            </a:r>
            <a:r>
              <a:rPr lang="ru-RU" sz="1100" dirty="0">
                <a:solidFill>
                  <a:prstClr val="black"/>
                </a:solidFill>
                <a:latin typeface="SF UI Display"/>
                <a:cs typeface="SF UI Display"/>
              </a:rPr>
              <a:t> </a:t>
            </a:r>
            <a:r>
              <a:rPr lang="ru-RU" sz="1100" spc="-25" dirty="0">
                <a:solidFill>
                  <a:srgbClr val="231F20"/>
                </a:solidFill>
                <a:latin typeface="SF UI Display"/>
                <a:cs typeface="SF UI Display"/>
              </a:rPr>
              <a:t>НИОКР, </a:t>
            </a:r>
            <a:r>
              <a:rPr lang="ru-RU" sz="1100" dirty="0">
                <a:solidFill>
                  <a:srgbClr val="231F20"/>
                </a:solidFill>
                <a:latin typeface="SF UI Display"/>
                <a:cs typeface="SF UI Display"/>
              </a:rPr>
              <a:t>а </a:t>
            </a:r>
            <a:r>
              <a:rPr lang="ru-RU" sz="1100" spc="-20" dirty="0">
                <a:solidFill>
                  <a:srgbClr val="231F20"/>
                </a:solidFill>
                <a:latin typeface="SF UI Display"/>
                <a:cs typeface="SF UI Display"/>
              </a:rPr>
              <a:t>также </a:t>
            </a:r>
            <a:r>
              <a:rPr lang="ru-RU" sz="1100" spc="-10" dirty="0">
                <a:solidFill>
                  <a:srgbClr val="231F20"/>
                </a:solidFill>
                <a:latin typeface="SF UI Display"/>
                <a:cs typeface="SF UI Display"/>
              </a:rPr>
              <a:t>дистрибуции </a:t>
            </a:r>
            <a:r>
              <a:rPr lang="ru-RU" sz="1100" spc="-5" dirty="0">
                <a:solidFill>
                  <a:srgbClr val="231F20"/>
                </a:solidFill>
                <a:latin typeface="SF UI Display"/>
                <a:cs typeface="SF UI Display"/>
              </a:rPr>
              <a:t>лабораторных принадлежностей  </a:t>
            </a:r>
            <a:r>
              <a:rPr lang="ru-RU" sz="1100" dirty="0">
                <a:solidFill>
                  <a:srgbClr val="231F20"/>
                </a:solidFill>
                <a:latin typeface="SF UI Display"/>
                <a:cs typeface="SF UI Display"/>
              </a:rPr>
              <a:t>и </a:t>
            </a:r>
            <a:r>
              <a:rPr lang="ru-RU" sz="1100" spc="-10" dirty="0">
                <a:solidFill>
                  <a:srgbClr val="231F20"/>
                </a:solidFill>
                <a:latin typeface="SF UI Display"/>
                <a:cs typeface="SF UI Display"/>
              </a:rPr>
              <a:t>медицинского оборудования.</a:t>
            </a:r>
            <a:endParaRPr lang="ru-RU" sz="1100" dirty="0">
              <a:solidFill>
                <a:prstClr val="black"/>
              </a:solidFill>
              <a:latin typeface="SF UI Display"/>
              <a:cs typeface="SF UI Display"/>
            </a:endParaRPr>
          </a:p>
        </p:txBody>
      </p:sp>
      <p:sp>
        <p:nvSpPr>
          <p:cNvPr id="85" name="object 7">
            <a:extLst>
              <a:ext uri="{FF2B5EF4-FFF2-40B4-BE49-F238E27FC236}">
                <a16:creationId xmlns:a16="http://schemas.microsoft.com/office/drawing/2014/main" id="{926C48AB-6E16-495C-B96D-D0DBFFAC4E7F}"/>
              </a:ext>
            </a:extLst>
          </p:cNvPr>
          <p:cNvSpPr/>
          <p:nvPr/>
        </p:nvSpPr>
        <p:spPr>
          <a:xfrm flipH="1">
            <a:off x="3519956" y="2471964"/>
            <a:ext cx="45719" cy="676382"/>
          </a:xfrm>
          <a:custGeom>
            <a:avLst/>
            <a:gdLst/>
            <a:ahLst/>
            <a:cxnLst/>
            <a:rect l="l" t="t" r="r" b="b"/>
            <a:pathLst>
              <a:path h="1472564">
                <a:moveTo>
                  <a:pt x="0" y="0"/>
                </a:moveTo>
                <a:lnTo>
                  <a:pt x="0" y="1472374"/>
                </a:lnTo>
              </a:path>
            </a:pathLst>
          </a:custGeom>
          <a:ln w="952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92" name="Группа 91"/>
          <p:cNvGrpSpPr/>
          <p:nvPr/>
        </p:nvGrpSpPr>
        <p:grpSpPr>
          <a:xfrm>
            <a:off x="751579" y="5233097"/>
            <a:ext cx="12478646" cy="909736"/>
            <a:chOff x="770284" y="3563897"/>
            <a:chExt cx="12478646" cy="909736"/>
          </a:xfrm>
        </p:grpSpPr>
        <p:sp>
          <p:nvSpPr>
            <p:cNvPr id="79" name="object 6">
              <a:extLst>
                <a:ext uri="{FF2B5EF4-FFF2-40B4-BE49-F238E27FC236}">
                  <a16:creationId xmlns:a16="http://schemas.microsoft.com/office/drawing/2014/main" id="{69285D07-CCB4-4C3F-91CD-41855F5A4DF5}"/>
                </a:ext>
              </a:extLst>
            </p:cNvPr>
            <p:cNvSpPr txBox="1"/>
            <p:nvPr/>
          </p:nvSpPr>
          <p:spPr>
            <a:xfrm>
              <a:off x="3747510" y="3563897"/>
              <a:ext cx="9501420" cy="90973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264160">
                <a:lnSpc>
                  <a:spcPct val="123800"/>
                </a:lnSpc>
                <a:spcBef>
                  <a:spcPts val="100"/>
                </a:spcBef>
              </a:pPr>
              <a:r>
                <a:rPr lang="ru-RU" sz="1400" b="1" spc="-15" dirty="0">
                  <a:solidFill>
                    <a:srgbClr val="096B89"/>
                  </a:solidFill>
                  <a:latin typeface="SF UI Display"/>
                  <a:cs typeface="SF UI Display"/>
                </a:rPr>
                <a:t>МИНПРОМТОРГ </a:t>
              </a:r>
              <a:r>
                <a:rPr lang="ru-RU" sz="1400" b="1" dirty="0">
                  <a:solidFill>
                    <a:srgbClr val="096B89"/>
                  </a:solidFill>
                  <a:latin typeface="SF UI Display"/>
                  <a:cs typeface="SF UI Display"/>
                </a:rPr>
                <a:t>РОССИИ </a:t>
              </a:r>
              <a:r>
                <a:rPr lang="ru-RU" sz="1100" dirty="0">
                  <a:solidFill>
                    <a:srgbClr val="231F20"/>
                  </a:solidFill>
                  <a:latin typeface="SF UI Display"/>
                  <a:cs typeface="SF UI Display"/>
                </a:rPr>
                <a:t>– 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  <a:cs typeface="SF UI Display"/>
                </a:rPr>
                <a:t>главный государственный регулятор </a:t>
              </a:r>
              <a:r>
                <a:rPr lang="ru-RU" sz="1100" dirty="0">
                  <a:solidFill>
                    <a:srgbClr val="231F20"/>
                  </a:solidFill>
                  <a:latin typeface="SF UI Display"/>
                  <a:cs typeface="SF UI Display"/>
                </a:rPr>
                <a:t>в 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  <a:cs typeface="SF UI Display"/>
                </a:rPr>
                <a:t>области медицинской </a:t>
              </a:r>
              <a:r>
                <a:rPr lang="ru-RU" sz="1100" dirty="0">
                  <a:solidFill>
                    <a:srgbClr val="231F20"/>
                  </a:solidFill>
                  <a:latin typeface="SF UI Display"/>
                  <a:cs typeface="SF UI Display"/>
                </a:rPr>
                <a:t>и </a:t>
              </a:r>
              <a:r>
                <a:rPr lang="ru-RU" sz="1100" spc="-5" dirty="0">
                  <a:solidFill>
                    <a:srgbClr val="231F20"/>
                  </a:solidFill>
                  <a:latin typeface="SF UI Display"/>
                  <a:cs typeface="SF UI Display"/>
                </a:rPr>
                <a:t>фармацевтической промышленности и 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  <a:cs typeface="SF UI Display"/>
                </a:rPr>
                <a:t>главный </a:t>
              </a:r>
              <a:r>
                <a:rPr lang="ru-RU" sz="1100" spc="-5" dirty="0">
                  <a:solidFill>
                    <a:srgbClr val="231F20"/>
                  </a:solidFill>
                  <a:latin typeface="SF UI Display"/>
                  <a:cs typeface="SF UI Display"/>
                </a:rPr>
                <a:t>исполнитель  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  <a:cs typeface="SF UI Display"/>
                </a:rPr>
                <a:t>гос</a:t>
              </a:r>
              <a:r>
                <a:rPr lang="ru-RU" sz="1100" dirty="0">
                  <a:solidFill>
                    <a:srgbClr val="231F20"/>
                  </a:solidFill>
                  <a:latin typeface="SF UI Display"/>
                  <a:cs typeface="SF UI Display"/>
                </a:rPr>
                <a:t>программы по 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  <a:cs typeface="SF UI Display"/>
                </a:rPr>
                <a:t>импортозамещению.</a:t>
              </a:r>
              <a:endParaRPr lang="ru-RU" sz="1100" dirty="0">
                <a:solidFill>
                  <a:prstClr val="black"/>
                </a:solidFill>
                <a:latin typeface="SF UI Display"/>
                <a:cs typeface="SF UI Display"/>
              </a:endParaRPr>
            </a:p>
            <a:p>
              <a:pPr marL="12700" marR="567055">
                <a:lnSpc>
                  <a:spcPct val="123800"/>
                </a:lnSpc>
              </a:pPr>
              <a:r>
                <a:rPr lang="ru-RU" sz="1100" spc="-10" dirty="0">
                  <a:solidFill>
                    <a:srgbClr val="231F20"/>
                  </a:solidFill>
                  <a:latin typeface="SF UI Display"/>
                  <a:cs typeface="SF UI Display"/>
                </a:rPr>
                <a:t>Проект локализации производства технологии </a:t>
              </a:r>
              <a:r>
                <a:rPr lang="en-US" sz="1100" spc="-10" dirty="0">
                  <a:solidFill>
                    <a:srgbClr val="231F20"/>
                  </a:solidFill>
                  <a:latin typeface="SF UI Display"/>
                  <a:cs typeface="SF UI Display"/>
                </a:rPr>
                <a:t>Varian 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  <a:cs typeface="SF UI Display"/>
                </a:rPr>
                <a:t>на базе  Фабрики </a:t>
              </a:r>
              <a:r>
                <a:rPr lang="ru-RU" sz="1100" spc="-20" dirty="0">
                  <a:solidFill>
                    <a:srgbClr val="231F20"/>
                  </a:solidFill>
                  <a:latin typeface="SF UI Display"/>
                  <a:cs typeface="SF UI Display"/>
                </a:rPr>
                <a:t>РТТ </a:t>
              </a:r>
              <a:r>
                <a:rPr lang="ru-RU" sz="1100" spc="-5" dirty="0">
                  <a:solidFill>
                    <a:srgbClr val="231F20"/>
                  </a:solidFill>
                  <a:latin typeface="SF UI Display"/>
                  <a:cs typeface="SF UI Display"/>
                </a:rPr>
                <a:t>поддержан 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  <a:cs typeface="SF UI Display"/>
                </a:rPr>
                <a:t>Минпромторгом РФ  как соответствующий </a:t>
              </a:r>
              <a:r>
                <a:rPr lang="ru-RU" sz="1100" spc="-5" dirty="0">
                  <a:solidFill>
                    <a:srgbClr val="231F20"/>
                  </a:solidFill>
                  <a:latin typeface="SF UI Display"/>
                  <a:cs typeface="SF UI Display"/>
                </a:rPr>
                <a:t>целям и приоритетам 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  <a:cs typeface="SF UI Display"/>
                </a:rPr>
                <a:t>деятельности</a:t>
              </a:r>
              <a:r>
                <a:rPr lang="ru-RU" sz="1100" spc="5" dirty="0">
                  <a:solidFill>
                    <a:srgbClr val="231F20"/>
                  </a:solidFill>
                  <a:latin typeface="SF UI Display"/>
                  <a:cs typeface="SF UI Display"/>
                </a:rPr>
                <a:t> 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  <a:cs typeface="SF UI Display"/>
                </a:rPr>
                <a:t>министерства в области импортозамещения.</a:t>
              </a:r>
              <a:endParaRPr lang="ru-RU" sz="1100" dirty="0">
                <a:solidFill>
                  <a:prstClr val="black"/>
                </a:solidFill>
                <a:latin typeface="SF UI Display"/>
                <a:cs typeface="SF UI Display"/>
              </a:endParaRPr>
            </a:p>
          </p:txBody>
        </p:sp>
        <p:grpSp>
          <p:nvGrpSpPr>
            <p:cNvPr id="91" name="Группа 90"/>
            <p:cNvGrpSpPr/>
            <p:nvPr/>
          </p:nvGrpSpPr>
          <p:grpSpPr>
            <a:xfrm>
              <a:off x="770284" y="3573357"/>
              <a:ext cx="2793096" cy="900276"/>
              <a:chOff x="770284" y="3573357"/>
              <a:chExt cx="2793096" cy="900276"/>
            </a:xfrm>
          </p:grpSpPr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6C4E0357-0927-4639-B2C8-1172476F4920}"/>
                  </a:ext>
                </a:extLst>
              </p:cNvPr>
              <p:cNvGrpSpPr/>
              <p:nvPr/>
            </p:nvGrpSpPr>
            <p:grpSpPr>
              <a:xfrm>
                <a:off x="770284" y="3776649"/>
                <a:ext cx="2212205" cy="347160"/>
                <a:chOff x="829729" y="4013999"/>
                <a:chExt cx="3085655" cy="519662"/>
              </a:xfrm>
            </p:grpSpPr>
            <p:sp>
              <p:nvSpPr>
                <p:cNvPr id="37" name="object 39">
                  <a:extLst>
                    <a:ext uri="{FF2B5EF4-FFF2-40B4-BE49-F238E27FC236}">
                      <a16:creationId xmlns:a16="http://schemas.microsoft.com/office/drawing/2014/main" id="{1B2F5BB1-192E-437A-AF85-B04E16C4A2AD}"/>
                    </a:ext>
                  </a:extLst>
                </p:cNvPr>
                <p:cNvSpPr/>
                <p:nvPr/>
              </p:nvSpPr>
              <p:spPr>
                <a:xfrm>
                  <a:off x="829729" y="4013999"/>
                  <a:ext cx="593725" cy="51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725" h="514350">
                      <a:moveTo>
                        <a:pt x="270967" y="263639"/>
                      </a:moveTo>
                      <a:lnTo>
                        <a:pt x="212382" y="146367"/>
                      </a:lnTo>
                      <a:lnTo>
                        <a:pt x="0" y="514070"/>
                      </a:lnTo>
                      <a:lnTo>
                        <a:pt x="135737" y="514070"/>
                      </a:lnTo>
                      <a:lnTo>
                        <a:pt x="263994" y="291782"/>
                      </a:lnTo>
                      <a:lnTo>
                        <a:pt x="266954" y="285267"/>
                      </a:lnTo>
                      <a:lnTo>
                        <a:pt x="269138" y="278358"/>
                      </a:lnTo>
                      <a:lnTo>
                        <a:pt x="270497" y="271132"/>
                      </a:lnTo>
                      <a:lnTo>
                        <a:pt x="270967" y="263639"/>
                      </a:lnTo>
                      <a:close/>
                    </a:path>
                    <a:path w="593725" h="514350">
                      <a:moveTo>
                        <a:pt x="509219" y="368147"/>
                      </a:moveTo>
                      <a:lnTo>
                        <a:pt x="296633" y="0"/>
                      </a:lnTo>
                      <a:lnTo>
                        <a:pt x="228841" y="117398"/>
                      </a:lnTo>
                      <a:lnTo>
                        <a:pt x="358152" y="341452"/>
                      </a:lnTo>
                      <a:lnTo>
                        <a:pt x="390486" y="365645"/>
                      </a:lnTo>
                      <a:lnTo>
                        <a:pt x="403250" y="368147"/>
                      </a:lnTo>
                      <a:lnTo>
                        <a:pt x="509219" y="368147"/>
                      </a:lnTo>
                      <a:close/>
                    </a:path>
                    <a:path w="593725" h="514350">
                      <a:moveTo>
                        <a:pt x="593559" y="514070"/>
                      </a:moveTo>
                      <a:lnTo>
                        <a:pt x="526059" y="397154"/>
                      </a:lnTo>
                      <a:lnTo>
                        <a:pt x="262547" y="397154"/>
                      </a:lnTo>
                      <a:lnTo>
                        <a:pt x="227355" y="414845"/>
                      </a:lnTo>
                      <a:lnTo>
                        <a:pt x="169138" y="514070"/>
                      </a:lnTo>
                      <a:lnTo>
                        <a:pt x="593559" y="51407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8" name="object 40">
                  <a:extLst>
                    <a:ext uri="{FF2B5EF4-FFF2-40B4-BE49-F238E27FC236}">
                      <a16:creationId xmlns:a16="http://schemas.microsoft.com/office/drawing/2014/main" id="{D01A6F26-7121-4FF7-9A69-B294A1CA83C6}"/>
                    </a:ext>
                  </a:extLst>
                </p:cNvPr>
                <p:cNvSpPr/>
                <p:nvPr/>
              </p:nvSpPr>
              <p:spPr>
                <a:xfrm>
                  <a:off x="1564095" y="4036588"/>
                  <a:ext cx="203441" cy="218732"/>
                </a:xfrm>
                <a:prstGeom prst="rect">
                  <a:avLst/>
                </a:prstGeom>
                <a:blipFill>
                  <a:blip r:embed="rId1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9" name="object 41">
                  <a:extLst>
                    <a:ext uri="{FF2B5EF4-FFF2-40B4-BE49-F238E27FC236}">
                      <a16:creationId xmlns:a16="http://schemas.microsoft.com/office/drawing/2014/main" id="{6FCC4CED-11BB-40BD-9C55-2CB55C24C2B9}"/>
                    </a:ext>
                  </a:extLst>
                </p:cNvPr>
                <p:cNvSpPr/>
                <p:nvPr/>
              </p:nvSpPr>
              <p:spPr>
                <a:xfrm>
                  <a:off x="1816762" y="4036588"/>
                  <a:ext cx="179654" cy="218732"/>
                </a:xfrm>
                <a:prstGeom prst="rect">
                  <a:avLst/>
                </a:prstGeom>
                <a:blipFill>
                  <a:blip r:embed="rId2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0" name="object 42">
                  <a:extLst>
                    <a:ext uri="{FF2B5EF4-FFF2-40B4-BE49-F238E27FC236}">
                      <a16:creationId xmlns:a16="http://schemas.microsoft.com/office/drawing/2014/main" id="{4998E606-FAB8-4761-963F-E521E88373DF}"/>
                    </a:ext>
                  </a:extLst>
                </p:cNvPr>
                <p:cNvSpPr/>
                <p:nvPr/>
              </p:nvSpPr>
              <p:spPr>
                <a:xfrm>
                  <a:off x="2045893" y="4036885"/>
                  <a:ext cx="176530" cy="218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30" h="218439">
                      <a:moveTo>
                        <a:pt x="176237" y="0"/>
                      </a:moveTo>
                      <a:lnTo>
                        <a:pt x="135013" y="0"/>
                      </a:lnTo>
                      <a:lnTo>
                        <a:pt x="135013" y="82550"/>
                      </a:lnTo>
                      <a:lnTo>
                        <a:pt x="41236" y="82550"/>
                      </a:lnTo>
                      <a:lnTo>
                        <a:pt x="41236" y="0"/>
                      </a:lnTo>
                      <a:lnTo>
                        <a:pt x="0" y="0"/>
                      </a:lnTo>
                      <a:lnTo>
                        <a:pt x="0" y="82550"/>
                      </a:lnTo>
                      <a:lnTo>
                        <a:pt x="0" y="119380"/>
                      </a:lnTo>
                      <a:lnTo>
                        <a:pt x="0" y="218440"/>
                      </a:lnTo>
                      <a:lnTo>
                        <a:pt x="41236" y="218440"/>
                      </a:lnTo>
                      <a:lnTo>
                        <a:pt x="41236" y="119380"/>
                      </a:lnTo>
                      <a:lnTo>
                        <a:pt x="135013" y="119380"/>
                      </a:lnTo>
                      <a:lnTo>
                        <a:pt x="135013" y="218440"/>
                      </a:lnTo>
                      <a:lnTo>
                        <a:pt x="176237" y="218440"/>
                      </a:lnTo>
                      <a:lnTo>
                        <a:pt x="176237" y="119380"/>
                      </a:lnTo>
                      <a:lnTo>
                        <a:pt x="176237" y="82550"/>
                      </a:lnTo>
                      <a:lnTo>
                        <a:pt x="176237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1" name="object 43">
                  <a:extLst>
                    <a:ext uri="{FF2B5EF4-FFF2-40B4-BE49-F238E27FC236}">
                      <a16:creationId xmlns:a16="http://schemas.microsoft.com/office/drawing/2014/main" id="{48BBC3DB-CC0B-4D7B-AC3F-9B1FCC0B520B}"/>
                    </a:ext>
                  </a:extLst>
                </p:cNvPr>
                <p:cNvSpPr/>
                <p:nvPr/>
              </p:nvSpPr>
              <p:spPr>
                <a:xfrm>
                  <a:off x="2271649" y="4036593"/>
                  <a:ext cx="173990" cy="218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89" h="218439">
                      <a:moveTo>
                        <a:pt x="173456" y="0"/>
                      </a:moveTo>
                      <a:lnTo>
                        <a:pt x="0" y="0"/>
                      </a:lnTo>
                      <a:lnTo>
                        <a:pt x="0" y="36830"/>
                      </a:lnTo>
                      <a:lnTo>
                        <a:pt x="0" y="218440"/>
                      </a:lnTo>
                      <a:lnTo>
                        <a:pt x="40868" y="218440"/>
                      </a:lnTo>
                      <a:lnTo>
                        <a:pt x="40868" y="36830"/>
                      </a:lnTo>
                      <a:lnTo>
                        <a:pt x="132499" y="36830"/>
                      </a:lnTo>
                      <a:lnTo>
                        <a:pt x="132499" y="218440"/>
                      </a:lnTo>
                      <a:lnTo>
                        <a:pt x="173456" y="218440"/>
                      </a:lnTo>
                      <a:lnTo>
                        <a:pt x="173456" y="36830"/>
                      </a:lnTo>
                      <a:lnTo>
                        <a:pt x="173456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grpSp>
              <p:nvGrpSpPr>
                <p:cNvPr id="42" name="object 44">
                  <a:extLst>
                    <a:ext uri="{FF2B5EF4-FFF2-40B4-BE49-F238E27FC236}">
                      <a16:creationId xmlns:a16="http://schemas.microsoft.com/office/drawing/2014/main" id="{92BD2E5D-A196-45EE-BB8A-D4DF01617DC3}"/>
                    </a:ext>
                  </a:extLst>
                </p:cNvPr>
                <p:cNvGrpSpPr/>
                <p:nvPr/>
              </p:nvGrpSpPr>
              <p:grpSpPr>
                <a:xfrm>
                  <a:off x="2495212" y="4031060"/>
                  <a:ext cx="1420172" cy="229781"/>
                  <a:chOff x="2495212" y="4031060"/>
                  <a:chExt cx="1420172" cy="229781"/>
                </a:xfrm>
              </p:grpSpPr>
              <p:sp>
                <p:nvSpPr>
                  <p:cNvPr id="50" name="object 45">
                    <a:extLst>
                      <a:ext uri="{FF2B5EF4-FFF2-40B4-BE49-F238E27FC236}">
                        <a16:creationId xmlns:a16="http://schemas.microsoft.com/office/drawing/2014/main" id="{5174E44D-E479-4893-9A99-CBE4FB69FFD9}"/>
                      </a:ext>
                    </a:extLst>
                  </p:cNvPr>
                  <p:cNvSpPr/>
                  <p:nvPr/>
                </p:nvSpPr>
                <p:spPr>
                  <a:xfrm>
                    <a:off x="2495212" y="4036589"/>
                    <a:ext cx="162610" cy="218733"/>
                  </a:xfrm>
                  <a:prstGeom prst="rect">
                    <a:avLst/>
                  </a:prstGeom>
                  <a:blipFill>
                    <a:blip r:embed="rId21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1" name="object 46">
                    <a:extLst>
                      <a:ext uri="{FF2B5EF4-FFF2-40B4-BE49-F238E27FC236}">
                        <a16:creationId xmlns:a16="http://schemas.microsoft.com/office/drawing/2014/main" id="{0B95EE22-56AC-49E4-939C-38403588E662}"/>
                      </a:ext>
                    </a:extLst>
                  </p:cNvPr>
                  <p:cNvSpPr/>
                  <p:nvPr/>
                </p:nvSpPr>
                <p:spPr>
                  <a:xfrm>
                    <a:off x="2678202" y="4031060"/>
                    <a:ext cx="209689" cy="229781"/>
                  </a:xfrm>
                  <a:prstGeom prst="rect">
                    <a:avLst/>
                  </a:prstGeom>
                  <a:blipFill>
                    <a:blip r:embed="rId22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2" name="object 47">
                    <a:extLst>
                      <a:ext uri="{FF2B5EF4-FFF2-40B4-BE49-F238E27FC236}">
                        <a16:creationId xmlns:a16="http://schemas.microsoft.com/office/drawing/2014/main" id="{FA003B6E-D507-4120-BDF6-E7E9C5D50036}"/>
                      </a:ext>
                    </a:extLst>
                  </p:cNvPr>
                  <p:cNvSpPr/>
                  <p:nvPr/>
                </p:nvSpPr>
                <p:spPr>
                  <a:xfrm>
                    <a:off x="2925667" y="4036588"/>
                    <a:ext cx="203415" cy="218732"/>
                  </a:xfrm>
                  <a:prstGeom prst="rect">
                    <a:avLst/>
                  </a:prstGeom>
                  <a:blipFill>
                    <a:blip r:embed="rId23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3" name="object 48">
                    <a:extLst>
                      <a:ext uri="{FF2B5EF4-FFF2-40B4-BE49-F238E27FC236}">
                        <a16:creationId xmlns:a16="http://schemas.microsoft.com/office/drawing/2014/main" id="{F9F69E66-6DFC-483A-A70A-5A94A62DBE7A}"/>
                      </a:ext>
                    </a:extLst>
                  </p:cNvPr>
                  <p:cNvSpPr/>
                  <p:nvPr/>
                </p:nvSpPr>
                <p:spPr>
                  <a:xfrm>
                    <a:off x="3160306" y="4036618"/>
                    <a:ext cx="161290" cy="218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289" h="218439">
                        <a:moveTo>
                          <a:pt x="160743" y="0"/>
                        </a:moveTo>
                        <a:lnTo>
                          <a:pt x="0" y="0"/>
                        </a:lnTo>
                        <a:lnTo>
                          <a:pt x="0" y="36830"/>
                        </a:lnTo>
                        <a:lnTo>
                          <a:pt x="59499" y="36830"/>
                        </a:lnTo>
                        <a:lnTo>
                          <a:pt x="59499" y="218440"/>
                        </a:lnTo>
                        <a:lnTo>
                          <a:pt x="100355" y="218440"/>
                        </a:lnTo>
                        <a:lnTo>
                          <a:pt x="100355" y="36830"/>
                        </a:lnTo>
                        <a:lnTo>
                          <a:pt x="160743" y="36830"/>
                        </a:lnTo>
                        <a:lnTo>
                          <a:pt x="160743" y="0"/>
                        </a:lnTo>
                        <a:close/>
                      </a:path>
                    </a:pathLst>
                  </a:custGeom>
                  <a:solidFill>
                    <a:srgbClr val="231F20"/>
                  </a:solid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4" name="object 49">
                    <a:extLst>
                      <a:ext uri="{FF2B5EF4-FFF2-40B4-BE49-F238E27FC236}">
                        <a16:creationId xmlns:a16="http://schemas.microsoft.com/office/drawing/2014/main" id="{EC5CED01-7EB4-4D14-82E6-72AA370000B5}"/>
                      </a:ext>
                    </a:extLst>
                  </p:cNvPr>
                  <p:cNvSpPr/>
                  <p:nvPr/>
                </p:nvSpPr>
                <p:spPr>
                  <a:xfrm>
                    <a:off x="3342401" y="4031060"/>
                    <a:ext cx="209664" cy="229781"/>
                  </a:xfrm>
                  <a:prstGeom prst="rect">
                    <a:avLst/>
                  </a:prstGeom>
                  <a:blipFill>
                    <a:blip r:embed="rId24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5" name="object 50">
                    <a:extLst>
                      <a:ext uri="{FF2B5EF4-FFF2-40B4-BE49-F238E27FC236}">
                        <a16:creationId xmlns:a16="http://schemas.microsoft.com/office/drawing/2014/main" id="{3C891C86-5920-4654-9BC2-A2A43D1F190C}"/>
                      </a:ext>
                    </a:extLst>
                  </p:cNvPr>
                  <p:cNvSpPr/>
                  <p:nvPr/>
                </p:nvSpPr>
                <p:spPr>
                  <a:xfrm>
                    <a:off x="3591711" y="4036589"/>
                    <a:ext cx="162572" cy="218732"/>
                  </a:xfrm>
                  <a:prstGeom prst="rect">
                    <a:avLst/>
                  </a:prstGeom>
                  <a:blipFill>
                    <a:blip r:embed="rId25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6" name="object 51">
                    <a:extLst>
                      <a:ext uri="{FF2B5EF4-FFF2-40B4-BE49-F238E27FC236}">
                        <a16:creationId xmlns:a16="http://schemas.microsoft.com/office/drawing/2014/main" id="{CC412CB2-5EF8-46D4-A412-0A700B384766}"/>
                      </a:ext>
                    </a:extLst>
                  </p:cNvPr>
                  <p:cNvSpPr/>
                  <p:nvPr/>
                </p:nvSpPr>
                <p:spPr>
                  <a:xfrm>
                    <a:off x="3784574" y="4036593"/>
                    <a:ext cx="130810" cy="218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810" h="218439">
                        <a:moveTo>
                          <a:pt x="130708" y="0"/>
                        </a:moveTo>
                        <a:lnTo>
                          <a:pt x="0" y="0"/>
                        </a:lnTo>
                        <a:lnTo>
                          <a:pt x="0" y="36830"/>
                        </a:lnTo>
                        <a:lnTo>
                          <a:pt x="0" y="218440"/>
                        </a:lnTo>
                        <a:lnTo>
                          <a:pt x="40855" y="218440"/>
                        </a:lnTo>
                        <a:lnTo>
                          <a:pt x="40855" y="36830"/>
                        </a:lnTo>
                        <a:lnTo>
                          <a:pt x="130708" y="36830"/>
                        </a:lnTo>
                        <a:lnTo>
                          <a:pt x="130708" y="0"/>
                        </a:lnTo>
                        <a:close/>
                      </a:path>
                    </a:pathLst>
                  </a:custGeom>
                  <a:solidFill>
                    <a:srgbClr val="231F20"/>
                  </a:solid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43" name="object 52">
                  <a:extLst>
                    <a:ext uri="{FF2B5EF4-FFF2-40B4-BE49-F238E27FC236}">
                      <a16:creationId xmlns:a16="http://schemas.microsoft.com/office/drawing/2014/main" id="{E7617341-6522-4D95-B21C-B600419A7EC7}"/>
                    </a:ext>
                  </a:extLst>
                </p:cNvPr>
                <p:cNvGrpSpPr/>
                <p:nvPr/>
              </p:nvGrpSpPr>
              <p:grpSpPr>
                <a:xfrm>
                  <a:off x="1564101" y="4303791"/>
                  <a:ext cx="1043940" cy="229870"/>
                  <a:chOff x="1564101" y="4303791"/>
                  <a:chExt cx="1043940" cy="229870"/>
                </a:xfrm>
              </p:grpSpPr>
              <p:sp>
                <p:nvSpPr>
                  <p:cNvPr id="45" name="object 53">
                    <a:extLst>
                      <a:ext uri="{FF2B5EF4-FFF2-40B4-BE49-F238E27FC236}">
                        <a16:creationId xmlns:a16="http://schemas.microsoft.com/office/drawing/2014/main" id="{D1FAFEFC-ABF3-4FD7-9AC8-DB9F62CE103D}"/>
                      </a:ext>
                    </a:extLst>
                  </p:cNvPr>
                  <p:cNvSpPr/>
                  <p:nvPr/>
                </p:nvSpPr>
                <p:spPr>
                  <a:xfrm>
                    <a:off x="1564101" y="4309405"/>
                    <a:ext cx="162585" cy="218655"/>
                  </a:xfrm>
                  <a:prstGeom prst="rect">
                    <a:avLst/>
                  </a:prstGeom>
                  <a:blipFill>
                    <a:blip r:embed="rId26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6" name="object 54">
                    <a:extLst>
                      <a:ext uri="{FF2B5EF4-FFF2-40B4-BE49-F238E27FC236}">
                        <a16:creationId xmlns:a16="http://schemas.microsoft.com/office/drawing/2014/main" id="{3E5B9CD0-11EB-47DF-8ABA-EDB88BBADA17}"/>
                      </a:ext>
                    </a:extLst>
                  </p:cNvPr>
                  <p:cNvSpPr/>
                  <p:nvPr/>
                </p:nvSpPr>
                <p:spPr>
                  <a:xfrm>
                    <a:off x="1747142" y="4303791"/>
                    <a:ext cx="209664" cy="229844"/>
                  </a:xfrm>
                  <a:prstGeom prst="rect">
                    <a:avLst/>
                  </a:prstGeom>
                  <a:blipFill>
                    <a:blip r:embed="rId27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7" name="object 55">
                    <a:extLst>
                      <a:ext uri="{FF2B5EF4-FFF2-40B4-BE49-F238E27FC236}">
                        <a16:creationId xmlns:a16="http://schemas.microsoft.com/office/drawing/2014/main" id="{2F4E826E-B0AB-42E8-8F77-9E117CDCDA11}"/>
                      </a:ext>
                    </a:extLst>
                  </p:cNvPr>
                  <p:cNvSpPr/>
                  <p:nvPr/>
                </p:nvSpPr>
                <p:spPr>
                  <a:xfrm>
                    <a:off x="1982514" y="4303803"/>
                    <a:ext cx="196595" cy="229831"/>
                  </a:xfrm>
                  <a:prstGeom prst="rect">
                    <a:avLst/>
                  </a:prstGeom>
                  <a:blipFill>
                    <a:blip r:embed="rId28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" name="object 56">
                    <a:extLst>
                      <a:ext uri="{FF2B5EF4-FFF2-40B4-BE49-F238E27FC236}">
                        <a16:creationId xmlns:a16="http://schemas.microsoft.com/office/drawing/2014/main" id="{3AF413D8-4F8F-4DAC-BC7C-18151923F4A8}"/>
                      </a:ext>
                    </a:extLst>
                  </p:cNvPr>
                  <p:cNvSpPr/>
                  <p:nvPr/>
                </p:nvSpPr>
                <p:spPr>
                  <a:xfrm>
                    <a:off x="2202000" y="4303803"/>
                    <a:ext cx="196684" cy="229831"/>
                  </a:xfrm>
                  <a:prstGeom prst="rect">
                    <a:avLst/>
                  </a:prstGeom>
                  <a:blipFill>
                    <a:blip r:embed="rId29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9" name="object 57">
                    <a:extLst>
                      <a:ext uri="{FF2B5EF4-FFF2-40B4-BE49-F238E27FC236}">
                        <a16:creationId xmlns:a16="http://schemas.microsoft.com/office/drawing/2014/main" id="{33097B95-9A47-4215-B397-4099CA3BFF02}"/>
                      </a:ext>
                    </a:extLst>
                  </p:cNvPr>
                  <p:cNvSpPr/>
                  <p:nvPr/>
                </p:nvSpPr>
                <p:spPr>
                  <a:xfrm>
                    <a:off x="2428345" y="4309413"/>
                    <a:ext cx="179628" cy="218655"/>
                  </a:xfrm>
                  <a:prstGeom prst="rect">
                    <a:avLst/>
                  </a:prstGeom>
                  <a:blipFill>
                    <a:blip r:embed="rId30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>
                    <a:endParaRPr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44" name="object 58">
                  <a:extLst>
                    <a:ext uri="{FF2B5EF4-FFF2-40B4-BE49-F238E27FC236}">
                      <a16:creationId xmlns:a16="http://schemas.microsoft.com/office/drawing/2014/main" id="{E0ABB28A-CBC3-4DD2-B835-203BB57D8A8E}"/>
                    </a:ext>
                  </a:extLst>
                </p:cNvPr>
                <p:cNvSpPr/>
                <p:nvPr/>
              </p:nvSpPr>
              <p:spPr>
                <a:xfrm>
                  <a:off x="2657556" y="4309413"/>
                  <a:ext cx="179616" cy="218655"/>
                </a:xfrm>
                <a:prstGeom prst="rect">
                  <a:avLst/>
                </a:prstGeom>
                <a:blipFill>
                  <a:blip r:embed="rId3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86" name="object 7">
                <a:extLst>
                  <a:ext uri="{FF2B5EF4-FFF2-40B4-BE49-F238E27FC236}">
                    <a16:creationId xmlns:a16="http://schemas.microsoft.com/office/drawing/2014/main" id="{926C48AB-6E16-495C-B96D-D0DBFFAC4E7F}"/>
                  </a:ext>
                </a:extLst>
              </p:cNvPr>
              <p:cNvSpPr/>
              <p:nvPr/>
            </p:nvSpPr>
            <p:spPr>
              <a:xfrm flipH="1">
                <a:off x="3517661" y="3573357"/>
                <a:ext cx="45719" cy="900276"/>
              </a:xfrm>
              <a:custGeom>
                <a:avLst/>
                <a:gdLst/>
                <a:ahLst/>
                <a:cxnLst/>
                <a:rect l="l" t="t" r="r" b="b"/>
                <a:pathLst>
                  <a:path h="1472564">
                    <a:moveTo>
                      <a:pt x="0" y="0"/>
                    </a:moveTo>
                    <a:lnTo>
                      <a:pt x="0" y="1472374"/>
                    </a:lnTo>
                  </a:path>
                </a:pathLst>
              </a:custGeom>
              <a:ln w="9525">
                <a:solidFill>
                  <a:srgbClr val="939598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93" name="Группа 92"/>
          <p:cNvGrpSpPr/>
          <p:nvPr/>
        </p:nvGrpSpPr>
        <p:grpSpPr>
          <a:xfrm>
            <a:off x="767065" y="6048375"/>
            <a:ext cx="12420766" cy="1123368"/>
            <a:chOff x="806457" y="4372919"/>
            <a:chExt cx="12420766" cy="1123368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402BD35D-0114-4AE0-BBCB-6A00AA72DFB7}"/>
                </a:ext>
              </a:extLst>
            </p:cNvPr>
            <p:cNvGrpSpPr/>
            <p:nvPr/>
          </p:nvGrpSpPr>
          <p:grpSpPr>
            <a:xfrm>
              <a:off x="806457" y="4372919"/>
              <a:ext cx="2042315" cy="1123368"/>
              <a:chOff x="828907" y="5248329"/>
              <a:chExt cx="3086721" cy="1647756"/>
            </a:xfrm>
          </p:grpSpPr>
          <p:sp>
            <p:nvSpPr>
              <p:cNvPr id="58" name="object 59">
                <a:extLst>
                  <a:ext uri="{FF2B5EF4-FFF2-40B4-BE49-F238E27FC236}">
                    <a16:creationId xmlns:a16="http://schemas.microsoft.com/office/drawing/2014/main" id="{562172FF-C2AC-4676-ABC1-D3EAFA8DE15B}"/>
                  </a:ext>
                </a:extLst>
              </p:cNvPr>
              <p:cNvSpPr/>
              <p:nvPr/>
            </p:nvSpPr>
            <p:spPr>
              <a:xfrm>
                <a:off x="828907" y="5248329"/>
                <a:ext cx="1229003" cy="1647756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59" name="object 60">
                <a:extLst>
                  <a:ext uri="{FF2B5EF4-FFF2-40B4-BE49-F238E27FC236}">
                    <a16:creationId xmlns:a16="http://schemas.microsoft.com/office/drawing/2014/main" id="{37EDCED0-EBD9-4E7C-AF80-1A2299B94864}"/>
                  </a:ext>
                </a:extLst>
              </p:cNvPr>
              <p:cNvGrpSpPr/>
              <p:nvPr/>
            </p:nvGrpSpPr>
            <p:grpSpPr>
              <a:xfrm>
                <a:off x="2216368" y="5904830"/>
                <a:ext cx="1699260" cy="156210"/>
                <a:chOff x="2216368" y="5904830"/>
                <a:chExt cx="1699260" cy="156210"/>
              </a:xfrm>
            </p:grpSpPr>
            <p:sp>
              <p:nvSpPr>
                <p:cNvPr id="71" name="object 61">
                  <a:extLst>
                    <a:ext uri="{FF2B5EF4-FFF2-40B4-BE49-F238E27FC236}">
                      <a16:creationId xmlns:a16="http://schemas.microsoft.com/office/drawing/2014/main" id="{6623599B-850B-4F0B-826C-E0707451CCDD}"/>
                    </a:ext>
                  </a:extLst>
                </p:cNvPr>
                <p:cNvSpPr/>
                <p:nvPr/>
              </p:nvSpPr>
              <p:spPr>
                <a:xfrm>
                  <a:off x="2216365" y="5907519"/>
                  <a:ext cx="116205" cy="151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05" h="151129">
                      <a:moveTo>
                        <a:pt x="115824" y="0"/>
                      </a:moveTo>
                      <a:lnTo>
                        <a:pt x="0" y="0"/>
                      </a:lnTo>
                      <a:lnTo>
                        <a:pt x="0" y="22860"/>
                      </a:lnTo>
                      <a:lnTo>
                        <a:pt x="0" y="151130"/>
                      </a:lnTo>
                      <a:lnTo>
                        <a:pt x="27495" y="151130"/>
                      </a:lnTo>
                      <a:lnTo>
                        <a:pt x="27495" y="22860"/>
                      </a:lnTo>
                      <a:lnTo>
                        <a:pt x="88328" y="22860"/>
                      </a:lnTo>
                      <a:lnTo>
                        <a:pt x="88328" y="151130"/>
                      </a:lnTo>
                      <a:lnTo>
                        <a:pt x="115824" y="151130"/>
                      </a:lnTo>
                      <a:lnTo>
                        <a:pt x="115824" y="22860"/>
                      </a:lnTo>
                      <a:lnTo>
                        <a:pt x="115824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2" name="object 62">
                  <a:extLst>
                    <a:ext uri="{FF2B5EF4-FFF2-40B4-BE49-F238E27FC236}">
                      <a16:creationId xmlns:a16="http://schemas.microsoft.com/office/drawing/2014/main" id="{A34C8745-FEA3-4A53-AA35-8954E644C4A9}"/>
                    </a:ext>
                  </a:extLst>
                </p:cNvPr>
                <p:cNvSpPr/>
                <p:nvPr/>
              </p:nvSpPr>
              <p:spPr>
                <a:xfrm>
                  <a:off x="2363991" y="5906397"/>
                  <a:ext cx="230371" cy="151832"/>
                </a:xfrm>
                <a:prstGeom prst="rect">
                  <a:avLst/>
                </a:prstGeom>
                <a:blipFill>
                  <a:blip r:embed="rId3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3" name="object 63">
                  <a:extLst>
                    <a:ext uri="{FF2B5EF4-FFF2-40B4-BE49-F238E27FC236}">
                      <a16:creationId xmlns:a16="http://schemas.microsoft.com/office/drawing/2014/main" id="{4C0065A2-8892-452F-A241-D178B2CEA3B7}"/>
                    </a:ext>
                  </a:extLst>
                </p:cNvPr>
                <p:cNvSpPr/>
                <p:nvPr/>
              </p:nvSpPr>
              <p:spPr>
                <a:xfrm>
                  <a:off x="2615425" y="5906397"/>
                  <a:ext cx="104216" cy="153403"/>
                </a:xfrm>
                <a:prstGeom prst="rect">
                  <a:avLst/>
                </a:prstGeom>
                <a:blipFill>
                  <a:blip r:embed="rId3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4" name="object 64">
                  <a:extLst>
                    <a:ext uri="{FF2B5EF4-FFF2-40B4-BE49-F238E27FC236}">
                      <a16:creationId xmlns:a16="http://schemas.microsoft.com/office/drawing/2014/main" id="{3951331A-91BC-4A81-B22C-0AF13A2823F9}"/>
                    </a:ext>
                  </a:extLst>
                </p:cNvPr>
                <p:cNvSpPr/>
                <p:nvPr/>
              </p:nvSpPr>
              <p:spPr>
                <a:xfrm>
                  <a:off x="2744274" y="5907517"/>
                  <a:ext cx="495014" cy="152730"/>
                </a:xfrm>
                <a:prstGeom prst="rect">
                  <a:avLst/>
                </a:prstGeom>
                <a:blipFill>
                  <a:blip r:embed="rId3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5" name="object 65">
                  <a:extLst>
                    <a:ext uri="{FF2B5EF4-FFF2-40B4-BE49-F238E27FC236}">
                      <a16:creationId xmlns:a16="http://schemas.microsoft.com/office/drawing/2014/main" id="{97B1313E-6D84-4BE2-8BDB-58E3903D42A4}"/>
                    </a:ext>
                  </a:extLst>
                </p:cNvPr>
                <p:cNvSpPr/>
                <p:nvPr/>
              </p:nvSpPr>
              <p:spPr>
                <a:xfrm>
                  <a:off x="3271075" y="5904839"/>
                  <a:ext cx="644525" cy="156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525" h="156210">
                      <a:moveTo>
                        <a:pt x="104889" y="103759"/>
                      </a:moveTo>
                      <a:lnTo>
                        <a:pt x="100101" y="82181"/>
                      </a:lnTo>
                      <a:lnTo>
                        <a:pt x="95758" y="77152"/>
                      </a:lnTo>
                      <a:lnTo>
                        <a:pt x="87198" y="67221"/>
                      </a:lnTo>
                      <a:lnTo>
                        <a:pt x="76034" y="62052"/>
                      </a:lnTo>
                      <a:lnTo>
                        <a:pt x="76034" y="105105"/>
                      </a:lnTo>
                      <a:lnTo>
                        <a:pt x="73266" y="118033"/>
                      </a:lnTo>
                      <a:lnTo>
                        <a:pt x="65760" y="127088"/>
                      </a:lnTo>
                      <a:lnTo>
                        <a:pt x="54724" y="132422"/>
                      </a:lnTo>
                      <a:lnTo>
                        <a:pt x="41376" y="134175"/>
                      </a:lnTo>
                      <a:lnTo>
                        <a:pt x="35775" y="134175"/>
                      </a:lnTo>
                      <a:lnTo>
                        <a:pt x="31318" y="133946"/>
                      </a:lnTo>
                      <a:lnTo>
                        <a:pt x="27292" y="133273"/>
                      </a:lnTo>
                      <a:lnTo>
                        <a:pt x="27292" y="78054"/>
                      </a:lnTo>
                      <a:lnTo>
                        <a:pt x="31762" y="77584"/>
                      </a:lnTo>
                      <a:lnTo>
                        <a:pt x="36677" y="77152"/>
                      </a:lnTo>
                      <a:lnTo>
                        <a:pt x="41605" y="77152"/>
                      </a:lnTo>
                      <a:lnTo>
                        <a:pt x="54813" y="78676"/>
                      </a:lnTo>
                      <a:lnTo>
                        <a:pt x="65786" y="83566"/>
                      </a:lnTo>
                      <a:lnTo>
                        <a:pt x="73266" y="92240"/>
                      </a:lnTo>
                      <a:lnTo>
                        <a:pt x="76034" y="105105"/>
                      </a:lnTo>
                      <a:lnTo>
                        <a:pt x="76034" y="62052"/>
                      </a:lnTo>
                      <a:lnTo>
                        <a:pt x="68389" y="58496"/>
                      </a:lnTo>
                      <a:lnTo>
                        <a:pt x="56578" y="57023"/>
                      </a:lnTo>
                      <a:lnTo>
                        <a:pt x="45859" y="55676"/>
                      </a:lnTo>
                      <a:lnTo>
                        <a:pt x="40030" y="55676"/>
                      </a:lnTo>
                      <a:lnTo>
                        <a:pt x="31991" y="56134"/>
                      </a:lnTo>
                      <a:lnTo>
                        <a:pt x="27292" y="57023"/>
                      </a:lnTo>
                      <a:lnTo>
                        <a:pt x="27292" y="2692"/>
                      </a:lnTo>
                      <a:lnTo>
                        <a:pt x="0" y="2692"/>
                      </a:lnTo>
                      <a:lnTo>
                        <a:pt x="0" y="152958"/>
                      </a:lnTo>
                      <a:lnTo>
                        <a:pt x="6159" y="153644"/>
                      </a:lnTo>
                      <a:lnTo>
                        <a:pt x="13881" y="154292"/>
                      </a:lnTo>
                      <a:lnTo>
                        <a:pt x="23101" y="154774"/>
                      </a:lnTo>
                      <a:lnTo>
                        <a:pt x="33782" y="154965"/>
                      </a:lnTo>
                      <a:lnTo>
                        <a:pt x="50558" y="154038"/>
                      </a:lnTo>
                      <a:lnTo>
                        <a:pt x="93027" y="136398"/>
                      </a:lnTo>
                      <a:lnTo>
                        <a:pt x="104051" y="113830"/>
                      </a:lnTo>
                      <a:lnTo>
                        <a:pt x="104889" y="103759"/>
                      </a:lnTo>
                      <a:close/>
                    </a:path>
                    <a:path w="644525" h="156210">
                      <a:moveTo>
                        <a:pt x="237312" y="6946"/>
                      </a:moveTo>
                      <a:lnTo>
                        <a:pt x="231800" y="4660"/>
                      </a:lnTo>
                      <a:lnTo>
                        <a:pt x="223786" y="2489"/>
                      </a:lnTo>
                      <a:lnTo>
                        <a:pt x="213410" y="863"/>
                      </a:lnTo>
                      <a:lnTo>
                        <a:pt x="200863" y="228"/>
                      </a:lnTo>
                      <a:lnTo>
                        <a:pt x="168821" y="5676"/>
                      </a:lnTo>
                      <a:lnTo>
                        <a:pt x="143230" y="21412"/>
                      </a:lnTo>
                      <a:lnTo>
                        <a:pt x="126276" y="46443"/>
                      </a:lnTo>
                      <a:lnTo>
                        <a:pt x="120142" y="79832"/>
                      </a:lnTo>
                      <a:lnTo>
                        <a:pt x="125437" y="111137"/>
                      </a:lnTo>
                      <a:lnTo>
                        <a:pt x="140665" y="135115"/>
                      </a:lnTo>
                      <a:lnTo>
                        <a:pt x="164858" y="150456"/>
                      </a:lnTo>
                      <a:lnTo>
                        <a:pt x="197065" y="155854"/>
                      </a:lnTo>
                      <a:lnTo>
                        <a:pt x="210007" y="155244"/>
                      </a:lnTo>
                      <a:lnTo>
                        <a:pt x="225475" y="129628"/>
                      </a:lnTo>
                      <a:lnTo>
                        <a:pt x="218084" y="131318"/>
                      </a:lnTo>
                      <a:lnTo>
                        <a:pt x="210032" y="132435"/>
                      </a:lnTo>
                      <a:lnTo>
                        <a:pt x="201764" y="132829"/>
                      </a:lnTo>
                      <a:lnTo>
                        <a:pt x="179489" y="129019"/>
                      </a:lnTo>
                      <a:lnTo>
                        <a:pt x="162991" y="118148"/>
                      </a:lnTo>
                      <a:lnTo>
                        <a:pt x="152742" y="101041"/>
                      </a:lnTo>
                      <a:lnTo>
                        <a:pt x="149212" y="78498"/>
                      </a:lnTo>
                      <a:lnTo>
                        <a:pt x="153149" y="54533"/>
                      </a:lnTo>
                      <a:lnTo>
                        <a:pt x="164109" y="37172"/>
                      </a:lnTo>
                      <a:lnTo>
                        <a:pt x="180809" y="26606"/>
                      </a:lnTo>
                      <a:lnTo>
                        <a:pt x="201980" y="23037"/>
                      </a:lnTo>
                      <a:lnTo>
                        <a:pt x="210781" y="23507"/>
                      </a:lnTo>
                      <a:lnTo>
                        <a:pt x="218668" y="24765"/>
                      </a:lnTo>
                      <a:lnTo>
                        <a:pt x="225602" y="26619"/>
                      </a:lnTo>
                      <a:lnTo>
                        <a:pt x="231495" y="28854"/>
                      </a:lnTo>
                      <a:lnTo>
                        <a:pt x="237312" y="6946"/>
                      </a:lnTo>
                      <a:close/>
                    </a:path>
                    <a:path w="644525" h="156210">
                      <a:moveTo>
                        <a:pt x="365277" y="2844"/>
                      </a:moveTo>
                      <a:lnTo>
                        <a:pt x="251447" y="2844"/>
                      </a:lnTo>
                      <a:lnTo>
                        <a:pt x="251447" y="25704"/>
                      </a:lnTo>
                      <a:lnTo>
                        <a:pt x="294386" y="25704"/>
                      </a:lnTo>
                      <a:lnTo>
                        <a:pt x="294386" y="153974"/>
                      </a:lnTo>
                      <a:lnTo>
                        <a:pt x="321881" y="153974"/>
                      </a:lnTo>
                      <a:lnTo>
                        <a:pt x="321881" y="25704"/>
                      </a:lnTo>
                      <a:lnTo>
                        <a:pt x="365277" y="25704"/>
                      </a:lnTo>
                      <a:lnTo>
                        <a:pt x="365277" y="2844"/>
                      </a:lnTo>
                      <a:close/>
                    </a:path>
                    <a:path w="644525" h="156210">
                      <a:moveTo>
                        <a:pt x="487184" y="109804"/>
                      </a:moveTo>
                      <a:lnTo>
                        <a:pt x="458330" y="73304"/>
                      </a:lnTo>
                      <a:lnTo>
                        <a:pt x="458330" y="109131"/>
                      </a:lnTo>
                      <a:lnTo>
                        <a:pt x="455574" y="120878"/>
                      </a:lnTo>
                      <a:lnTo>
                        <a:pt x="448183" y="128612"/>
                      </a:lnTo>
                      <a:lnTo>
                        <a:pt x="437489" y="132867"/>
                      </a:lnTo>
                      <a:lnTo>
                        <a:pt x="424789" y="134162"/>
                      </a:lnTo>
                      <a:lnTo>
                        <a:pt x="413829" y="134162"/>
                      </a:lnTo>
                      <a:lnTo>
                        <a:pt x="410260" y="133502"/>
                      </a:lnTo>
                      <a:lnTo>
                        <a:pt x="410260" y="84302"/>
                      </a:lnTo>
                      <a:lnTo>
                        <a:pt x="423900" y="84302"/>
                      </a:lnTo>
                      <a:lnTo>
                        <a:pt x="437299" y="85699"/>
                      </a:lnTo>
                      <a:lnTo>
                        <a:pt x="448246" y="90093"/>
                      </a:lnTo>
                      <a:lnTo>
                        <a:pt x="455625" y="97802"/>
                      </a:lnTo>
                      <a:lnTo>
                        <a:pt x="458330" y="109131"/>
                      </a:lnTo>
                      <a:lnTo>
                        <a:pt x="458330" y="73304"/>
                      </a:lnTo>
                      <a:lnTo>
                        <a:pt x="456768" y="72669"/>
                      </a:lnTo>
                      <a:lnTo>
                        <a:pt x="456768" y="71996"/>
                      </a:lnTo>
                      <a:lnTo>
                        <a:pt x="467563" y="66332"/>
                      </a:lnTo>
                      <a:lnTo>
                        <a:pt x="469544" y="64414"/>
                      </a:lnTo>
                      <a:lnTo>
                        <a:pt x="475411" y="58724"/>
                      </a:lnTo>
                      <a:lnTo>
                        <a:pt x="480212" y="49644"/>
                      </a:lnTo>
                      <a:lnTo>
                        <a:pt x="481825" y="39585"/>
                      </a:lnTo>
                      <a:lnTo>
                        <a:pt x="480695" y="30467"/>
                      </a:lnTo>
                      <a:lnTo>
                        <a:pt x="477520" y="22618"/>
                      </a:lnTo>
                      <a:lnTo>
                        <a:pt x="476973" y="21907"/>
                      </a:lnTo>
                      <a:lnTo>
                        <a:pt x="472579" y="16154"/>
                      </a:lnTo>
                      <a:lnTo>
                        <a:pt x="466153" y="11176"/>
                      </a:lnTo>
                      <a:lnTo>
                        <a:pt x="458038" y="6756"/>
                      </a:lnTo>
                      <a:lnTo>
                        <a:pt x="454075" y="5524"/>
                      </a:lnTo>
                      <a:lnTo>
                        <a:pt x="454075" y="42710"/>
                      </a:lnTo>
                      <a:lnTo>
                        <a:pt x="452132" y="51485"/>
                      </a:lnTo>
                      <a:lnTo>
                        <a:pt x="446417" y="58343"/>
                      </a:lnTo>
                      <a:lnTo>
                        <a:pt x="437108" y="62814"/>
                      </a:lnTo>
                      <a:lnTo>
                        <a:pt x="424345" y="64414"/>
                      </a:lnTo>
                      <a:lnTo>
                        <a:pt x="410260" y="64414"/>
                      </a:lnTo>
                      <a:lnTo>
                        <a:pt x="410260" y="23037"/>
                      </a:lnTo>
                      <a:lnTo>
                        <a:pt x="413156" y="22364"/>
                      </a:lnTo>
                      <a:lnTo>
                        <a:pt x="417868" y="21907"/>
                      </a:lnTo>
                      <a:lnTo>
                        <a:pt x="425907" y="21907"/>
                      </a:lnTo>
                      <a:lnTo>
                        <a:pt x="437667" y="23152"/>
                      </a:lnTo>
                      <a:lnTo>
                        <a:pt x="446532" y="26949"/>
                      </a:lnTo>
                      <a:lnTo>
                        <a:pt x="452132" y="33426"/>
                      </a:lnTo>
                      <a:lnTo>
                        <a:pt x="454075" y="42710"/>
                      </a:lnTo>
                      <a:lnTo>
                        <a:pt x="454075" y="5524"/>
                      </a:lnTo>
                      <a:lnTo>
                        <a:pt x="448462" y="3771"/>
                      </a:lnTo>
                      <a:lnTo>
                        <a:pt x="437019" y="2095"/>
                      </a:lnTo>
                      <a:lnTo>
                        <a:pt x="423240" y="1562"/>
                      </a:lnTo>
                      <a:lnTo>
                        <a:pt x="411568" y="1841"/>
                      </a:lnTo>
                      <a:lnTo>
                        <a:pt x="400494" y="2578"/>
                      </a:lnTo>
                      <a:lnTo>
                        <a:pt x="390740" y="3644"/>
                      </a:lnTo>
                      <a:lnTo>
                        <a:pt x="382968" y="4927"/>
                      </a:lnTo>
                      <a:lnTo>
                        <a:pt x="382968" y="152946"/>
                      </a:lnTo>
                      <a:lnTo>
                        <a:pt x="389128" y="153644"/>
                      </a:lnTo>
                      <a:lnTo>
                        <a:pt x="396836" y="154305"/>
                      </a:lnTo>
                      <a:lnTo>
                        <a:pt x="406057" y="154774"/>
                      </a:lnTo>
                      <a:lnTo>
                        <a:pt x="416750" y="154965"/>
                      </a:lnTo>
                      <a:lnTo>
                        <a:pt x="435711" y="154089"/>
                      </a:lnTo>
                      <a:lnTo>
                        <a:pt x="472871" y="141109"/>
                      </a:lnTo>
                      <a:lnTo>
                        <a:pt x="479196" y="134162"/>
                      </a:lnTo>
                      <a:lnTo>
                        <a:pt x="483209" y="127711"/>
                      </a:lnTo>
                      <a:lnTo>
                        <a:pt x="486143" y="119316"/>
                      </a:lnTo>
                      <a:lnTo>
                        <a:pt x="487184" y="109804"/>
                      </a:lnTo>
                      <a:close/>
                    </a:path>
                    <a:path w="644525" h="156210">
                      <a:moveTo>
                        <a:pt x="644207" y="76479"/>
                      </a:moveTo>
                      <a:lnTo>
                        <a:pt x="639470" y="46329"/>
                      </a:lnTo>
                      <a:lnTo>
                        <a:pt x="625805" y="22136"/>
                      </a:lnTo>
                      <a:lnTo>
                        <a:pt x="615149" y="14236"/>
                      </a:lnTo>
                      <a:lnTo>
                        <a:pt x="615149" y="77381"/>
                      </a:lnTo>
                      <a:lnTo>
                        <a:pt x="612394" y="99479"/>
                      </a:lnTo>
                      <a:lnTo>
                        <a:pt x="604329" y="117373"/>
                      </a:lnTo>
                      <a:lnTo>
                        <a:pt x="591273" y="129349"/>
                      </a:lnTo>
                      <a:lnTo>
                        <a:pt x="573557" y="133718"/>
                      </a:lnTo>
                      <a:lnTo>
                        <a:pt x="555879" y="129425"/>
                      </a:lnTo>
                      <a:lnTo>
                        <a:pt x="542747" y="117678"/>
                      </a:lnTo>
                      <a:lnTo>
                        <a:pt x="534555" y="100139"/>
                      </a:lnTo>
                      <a:lnTo>
                        <a:pt x="531736" y="78498"/>
                      </a:lnTo>
                      <a:lnTo>
                        <a:pt x="534428" y="56578"/>
                      </a:lnTo>
                      <a:lnTo>
                        <a:pt x="542417" y="38658"/>
                      </a:lnTo>
                      <a:lnTo>
                        <a:pt x="555510" y="26568"/>
                      </a:lnTo>
                      <a:lnTo>
                        <a:pt x="573557" y="22136"/>
                      </a:lnTo>
                      <a:lnTo>
                        <a:pt x="591654" y="26771"/>
                      </a:lnTo>
                      <a:lnTo>
                        <a:pt x="604659" y="39103"/>
                      </a:lnTo>
                      <a:lnTo>
                        <a:pt x="612521" y="56756"/>
                      </a:lnTo>
                      <a:lnTo>
                        <a:pt x="615149" y="77381"/>
                      </a:lnTo>
                      <a:lnTo>
                        <a:pt x="615149" y="14236"/>
                      </a:lnTo>
                      <a:lnTo>
                        <a:pt x="603834" y="5880"/>
                      </a:lnTo>
                      <a:lnTo>
                        <a:pt x="574446" y="0"/>
                      </a:lnTo>
                      <a:lnTo>
                        <a:pt x="545312" y="5829"/>
                      </a:lnTo>
                      <a:lnTo>
                        <a:pt x="522630" y="22136"/>
                      </a:lnTo>
                      <a:lnTo>
                        <a:pt x="507911" y="47167"/>
                      </a:lnTo>
                      <a:lnTo>
                        <a:pt x="502666" y="79159"/>
                      </a:lnTo>
                      <a:lnTo>
                        <a:pt x="507530" y="109728"/>
                      </a:lnTo>
                      <a:lnTo>
                        <a:pt x="521423" y="134023"/>
                      </a:lnTo>
                      <a:lnTo>
                        <a:pt x="543318" y="150063"/>
                      </a:lnTo>
                      <a:lnTo>
                        <a:pt x="572211" y="155854"/>
                      </a:lnTo>
                      <a:lnTo>
                        <a:pt x="600913" y="150558"/>
                      </a:lnTo>
                      <a:lnTo>
                        <a:pt x="623722" y="135115"/>
                      </a:lnTo>
                      <a:lnTo>
                        <a:pt x="624560" y="133718"/>
                      </a:lnTo>
                      <a:lnTo>
                        <a:pt x="638771" y="110197"/>
                      </a:lnTo>
                      <a:lnTo>
                        <a:pt x="644207" y="76479"/>
                      </a:lnTo>
                      <a:close/>
                    </a:path>
                  </a:pathLst>
                </a:custGeom>
                <a:solidFill>
                  <a:srgbClr val="231F20"/>
                </a:solid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60" name="object 66">
                <a:extLst>
                  <a:ext uri="{FF2B5EF4-FFF2-40B4-BE49-F238E27FC236}">
                    <a16:creationId xmlns:a16="http://schemas.microsoft.com/office/drawing/2014/main" id="{5E833CD4-FE22-447D-8B4B-FD63E9FF0A02}"/>
                  </a:ext>
                </a:extLst>
              </p:cNvPr>
              <p:cNvGrpSpPr/>
              <p:nvPr/>
            </p:nvGrpSpPr>
            <p:grpSpPr>
              <a:xfrm>
                <a:off x="2212555" y="6159319"/>
                <a:ext cx="1420495" cy="186690"/>
                <a:chOff x="2212555" y="6159319"/>
                <a:chExt cx="1420495" cy="186690"/>
              </a:xfrm>
            </p:grpSpPr>
            <p:sp>
              <p:nvSpPr>
                <p:cNvPr id="65" name="object 67">
                  <a:extLst>
                    <a:ext uri="{FF2B5EF4-FFF2-40B4-BE49-F238E27FC236}">
                      <a16:creationId xmlns:a16="http://schemas.microsoft.com/office/drawing/2014/main" id="{3703580B-676A-40C8-ADB8-5086FEB2687C}"/>
                    </a:ext>
                  </a:extLst>
                </p:cNvPr>
                <p:cNvSpPr/>
                <p:nvPr/>
              </p:nvSpPr>
              <p:spPr>
                <a:xfrm>
                  <a:off x="2212555" y="6192644"/>
                  <a:ext cx="160782" cy="150710"/>
                </a:xfrm>
                <a:prstGeom prst="rect">
                  <a:avLst/>
                </a:prstGeom>
                <a:blipFill>
                  <a:blip r:embed="rId3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6" name="object 68">
                  <a:extLst>
                    <a:ext uri="{FF2B5EF4-FFF2-40B4-BE49-F238E27FC236}">
                      <a16:creationId xmlns:a16="http://schemas.microsoft.com/office/drawing/2014/main" id="{15A18ED1-61F7-4DE8-87E6-E52113F6E7FA}"/>
                    </a:ext>
                  </a:extLst>
                </p:cNvPr>
                <p:cNvSpPr/>
                <p:nvPr/>
              </p:nvSpPr>
              <p:spPr>
                <a:xfrm>
                  <a:off x="2392643" y="6189947"/>
                  <a:ext cx="274426" cy="155854"/>
                </a:xfrm>
                <a:prstGeom prst="rect">
                  <a:avLst/>
                </a:prstGeom>
                <a:blipFill>
                  <a:blip r:embed="rId3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7" name="object 69">
                  <a:extLst>
                    <a:ext uri="{FF2B5EF4-FFF2-40B4-BE49-F238E27FC236}">
                      <a16:creationId xmlns:a16="http://schemas.microsoft.com/office/drawing/2014/main" id="{34E2E8BF-800B-4B71-BE2B-DAE1B8C2F284}"/>
                    </a:ext>
                  </a:extLst>
                </p:cNvPr>
                <p:cNvSpPr/>
                <p:nvPr/>
              </p:nvSpPr>
              <p:spPr>
                <a:xfrm>
                  <a:off x="2689263" y="6189947"/>
                  <a:ext cx="258987" cy="155854"/>
                </a:xfrm>
                <a:prstGeom prst="rect">
                  <a:avLst/>
                </a:prstGeom>
                <a:blipFill>
                  <a:blip r:embed="rId3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8" name="object 70">
                  <a:extLst>
                    <a:ext uri="{FF2B5EF4-FFF2-40B4-BE49-F238E27FC236}">
                      <a16:creationId xmlns:a16="http://schemas.microsoft.com/office/drawing/2014/main" id="{F8EA9127-A0AB-484D-956C-777633E29910}"/>
                    </a:ext>
                  </a:extLst>
                </p:cNvPr>
                <p:cNvSpPr/>
                <p:nvPr/>
              </p:nvSpPr>
              <p:spPr>
                <a:xfrm>
                  <a:off x="2972010" y="6190174"/>
                  <a:ext cx="236636" cy="155625"/>
                </a:xfrm>
                <a:prstGeom prst="rect">
                  <a:avLst/>
                </a:prstGeom>
                <a:blipFill>
                  <a:blip r:embed="rId3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9" name="object 71">
                  <a:extLst>
                    <a:ext uri="{FF2B5EF4-FFF2-40B4-BE49-F238E27FC236}">
                      <a16:creationId xmlns:a16="http://schemas.microsoft.com/office/drawing/2014/main" id="{27B1C79B-F9A8-48A1-A947-EF21779BF149}"/>
                    </a:ext>
                  </a:extLst>
                </p:cNvPr>
                <p:cNvSpPr/>
                <p:nvPr/>
              </p:nvSpPr>
              <p:spPr>
                <a:xfrm>
                  <a:off x="3230840" y="6189947"/>
                  <a:ext cx="258988" cy="155854"/>
                </a:xfrm>
                <a:prstGeom prst="rect">
                  <a:avLst/>
                </a:prstGeom>
                <a:blipFill>
                  <a:blip r:embed="rId4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0" name="object 72">
                  <a:extLst>
                    <a:ext uri="{FF2B5EF4-FFF2-40B4-BE49-F238E27FC236}">
                      <a16:creationId xmlns:a16="http://schemas.microsoft.com/office/drawing/2014/main" id="{FE29F351-89B3-4996-87FB-0EBF852FCACA}"/>
                    </a:ext>
                  </a:extLst>
                </p:cNvPr>
                <p:cNvSpPr/>
                <p:nvPr/>
              </p:nvSpPr>
              <p:spPr>
                <a:xfrm>
                  <a:off x="3513593" y="6159319"/>
                  <a:ext cx="119418" cy="184023"/>
                </a:xfrm>
                <a:prstGeom prst="rect">
                  <a:avLst/>
                </a:prstGeom>
                <a:blipFill>
                  <a:blip r:embed="rId4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61" name="object 73">
                <a:extLst>
                  <a:ext uri="{FF2B5EF4-FFF2-40B4-BE49-F238E27FC236}">
                    <a16:creationId xmlns:a16="http://schemas.microsoft.com/office/drawing/2014/main" id="{A7EF90EF-42F5-4172-90E0-2A8AC7F7CE2A}"/>
                  </a:ext>
                </a:extLst>
              </p:cNvPr>
              <p:cNvGrpSpPr/>
              <p:nvPr/>
            </p:nvGrpSpPr>
            <p:grpSpPr>
              <a:xfrm>
                <a:off x="2208533" y="6475048"/>
                <a:ext cx="946785" cy="156210"/>
                <a:chOff x="2208533" y="6475048"/>
                <a:chExt cx="946785" cy="156210"/>
              </a:xfrm>
            </p:grpSpPr>
            <p:sp>
              <p:nvSpPr>
                <p:cNvPr id="62" name="object 74">
                  <a:extLst>
                    <a:ext uri="{FF2B5EF4-FFF2-40B4-BE49-F238E27FC236}">
                      <a16:creationId xmlns:a16="http://schemas.microsoft.com/office/drawing/2014/main" id="{A2EF8CE3-E14F-4EF3-B9E7-0439214ACF86}"/>
                    </a:ext>
                  </a:extLst>
                </p:cNvPr>
                <p:cNvSpPr/>
                <p:nvPr/>
              </p:nvSpPr>
              <p:spPr>
                <a:xfrm>
                  <a:off x="2208533" y="6475048"/>
                  <a:ext cx="141541" cy="155854"/>
                </a:xfrm>
                <a:prstGeom prst="rect">
                  <a:avLst/>
                </a:prstGeom>
                <a:blipFill>
                  <a:blip r:embed="rId4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3" name="object 75">
                  <a:extLst>
                    <a:ext uri="{FF2B5EF4-FFF2-40B4-BE49-F238E27FC236}">
                      <a16:creationId xmlns:a16="http://schemas.microsoft.com/office/drawing/2014/main" id="{F196EA08-0BF6-4CFA-8479-336B9688A3E9}"/>
                    </a:ext>
                  </a:extLst>
                </p:cNvPr>
                <p:cNvSpPr/>
                <p:nvPr/>
              </p:nvSpPr>
              <p:spPr>
                <a:xfrm>
                  <a:off x="2373836" y="6477735"/>
                  <a:ext cx="237302" cy="152730"/>
                </a:xfrm>
                <a:prstGeom prst="rect">
                  <a:avLst/>
                </a:prstGeom>
                <a:blipFill>
                  <a:blip r:embed="rId4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4" name="object 76">
                  <a:extLst>
                    <a:ext uri="{FF2B5EF4-FFF2-40B4-BE49-F238E27FC236}">
                      <a16:creationId xmlns:a16="http://schemas.microsoft.com/office/drawing/2014/main" id="{397C208A-0D0C-474A-8C42-848C0CB20BC9}"/>
                    </a:ext>
                  </a:extLst>
                </p:cNvPr>
                <p:cNvSpPr/>
                <p:nvPr/>
              </p:nvSpPr>
              <p:spPr>
                <a:xfrm>
                  <a:off x="2631757" y="6475285"/>
                  <a:ext cx="523240" cy="156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39" h="156209">
                      <a:moveTo>
                        <a:pt x="132384" y="153162"/>
                      </a:moveTo>
                      <a:lnTo>
                        <a:pt x="118503" y="110451"/>
                      </a:lnTo>
                      <a:lnTo>
                        <a:pt x="111747" y="89662"/>
                      </a:lnTo>
                      <a:lnTo>
                        <a:pt x="90525" y="24358"/>
                      </a:lnTo>
                      <a:lnTo>
                        <a:pt x="84531" y="5905"/>
                      </a:lnTo>
                      <a:lnTo>
                        <a:pt x="84531" y="89662"/>
                      </a:lnTo>
                      <a:lnTo>
                        <a:pt x="45834" y="89662"/>
                      </a:lnTo>
                      <a:lnTo>
                        <a:pt x="57480" y="52539"/>
                      </a:lnTo>
                      <a:lnTo>
                        <a:pt x="59334" y="45504"/>
                      </a:lnTo>
                      <a:lnTo>
                        <a:pt x="61150" y="38290"/>
                      </a:lnTo>
                      <a:lnTo>
                        <a:pt x="64617" y="24358"/>
                      </a:lnTo>
                      <a:lnTo>
                        <a:pt x="65074" y="24358"/>
                      </a:lnTo>
                      <a:lnTo>
                        <a:pt x="68656" y="38379"/>
                      </a:lnTo>
                      <a:lnTo>
                        <a:pt x="70612" y="45605"/>
                      </a:lnTo>
                      <a:lnTo>
                        <a:pt x="72682" y="52539"/>
                      </a:lnTo>
                      <a:lnTo>
                        <a:pt x="84531" y="89662"/>
                      </a:lnTo>
                      <a:lnTo>
                        <a:pt x="84531" y="5905"/>
                      </a:lnTo>
                      <a:lnTo>
                        <a:pt x="83413" y="2451"/>
                      </a:lnTo>
                      <a:lnTo>
                        <a:pt x="48298" y="2451"/>
                      </a:lnTo>
                      <a:lnTo>
                        <a:pt x="0" y="153162"/>
                      </a:lnTo>
                      <a:lnTo>
                        <a:pt x="28409" y="153162"/>
                      </a:lnTo>
                      <a:lnTo>
                        <a:pt x="41363" y="110451"/>
                      </a:lnTo>
                      <a:lnTo>
                        <a:pt x="89001" y="110451"/>
                      </a:lnTo>
                      <a:lnTo>
                        <a:pt x="102641" y="153162"/>
                      </a:lnTo>
                      <a:lnTo>
                        <a:pt x="132384" y="153162"/>
                      </a:lnTo>
                      <a:close/>
                    </a:path>
                    <a:path w="523239" h="156209">
                      <a:moveTo>
                        <a:pt x="257886" y="6718"/>
                      </a:moveTo>
                      <a:lnTo>
                        <a:pt x="252374" y="4432"/>
                      </a:lnTo>
                      <a:lnTo>
                        <a:pt x="244348" y="2260"/>
                      </a:lnTo>
                      <a:lnTo>
                        <a:pt x="233984" y="635"/>
                      </a:lnTo>
                      <a:lnTo>
                        <a:pt x="221437" y="0"/>
                      </a:lnTo>
                      <a:lnTo>
                        <a:pt x="189382" y="5448"/>
                      </a:lnTo>
                      <a:lnTo>
                        <a:pt x="163791" y="21170"/>
                      </a:lnTo>
                      <a:lnTo>
                        <a:pt x="146850" y="46215"/>
                      </a:lnTo>
                      <a:lnTo>
                        <a:pt x="140716" y="79603"/>
                      </a:lnTo>
                      <a:lnTo>
                        <a:pt x="145999" y="110909"/>
                      </a:lnTo>
                      <a:lnTo>
                        <a:pt x="161226" y="134886"/>
                      </a:lnTo>
                      <a:lnTo>
                        <a:pt x="185432" y="150215"/>
                      </a:lnTo>
                      <a:lnTo>
                        <a:pt x="217639" y="155625"/>
                      </a:lnTo>
                      <a:lnTo>
                        <a:pt x="230568" y="155016"/>
                      </a:lnTo>
                      <a:lnTo>
                        <a:pt x="246037" y="129387"/>
                      </a:lnTo>
                      <a:lnTo>
                        <a:pt x="238645" y="131089"/>
                      </a:lnTo>
                      <a:lnTo>
                        <a:pt x="230593" y="132194"/>
                      </a:lnTo>
                      <a:lnTo>
                        <a:pt x="222338" y="132600"/>
                      </a:lnTo>
                      <a:lnTo>
                        <a:pt x="200063" y="128790"/>
                      </a:lnTo>
                      <a:lnTo>
                        <a:pt x="183565" y="117919"/>
                      </a:lnTo>
                      <a:lnTo>
                        <a:pt x="173304" y="100812"/>
                      </a:lnTo>
                      <a:lnTo>
                        <a:pt x="169786" y="78270"/>
                      </a:lnTo>
                      <a:lnTo>
                        <a:pt x="173723" y="54305"/>
                      </a:lnTo>
                      <a:lnTo>
                        <a:pt x="184683" y="36944"/>
                      </a:lnTo>
                      <a:lnTo>
                        <a:pt x="201383" y="26377"/>
                      </a:lnTo>
                      <a:lnTo>
                        <a:pt x="222554" y="22809"/>
                      </a:lnTo>
                      <a:lnTo>
                        <a:pt x="231343" y="23279"/>
                      </a:lnTo>
                      <a:lnTo>
                        <a:pt x="239242" y="24536"/>
                      </a:lnTo>
                      <a:lnTo>
                        <a:pt x="246164" y="26390"/>
                      </a:lnTo>
                      <a:lnTo>
                        <a:pt x="252069" y="28625"/>
                      </a:lnTo>
                      <a:lnTo>
                        <a:pt x="257886" y="6718"/>
                      </a:lnTo>
                      <a:close/>
                    </a:path>
                    <a:path w="523239" h="156209">
                      <a:moveTo>
                        <a:pt x="385851" y="2616"/>
                      </a:moveTo>
                      <a:lnTo>
                        <a:pt x="272021" y="2616"/>
                      </a:lnTo>
                      <a:lnTo>
                        <a:pt x="272021" y="25476"/>
                      </a:lnTo>
                      <a:lnTo>
                        <a:pt x="314960" y="25476"/>
                      </a:lnTo>
                      <a:lnTo>
                        <a:pt x="314960" y="153746"/>
                      </a:lnTo>
                      <a:lnTo>
                        <a:pt x="342455" y="153746"/>
                      </a:lnTo>
                      <a:lnTo>
                        <a:pt x="342455" y="25476"/>
                      </a:lnTo>
                      <a:lnTo>
                        <a:pt x="385851" y="25476"/>
                      </a:lnTo>
                      <a:lnTo>
                        <a:pt x="385851" y="2616"/>
                      </a:lnTo>
                      <a:close/>
                    </a:path>
                    <a:path w="523239" h="156209">
                      <a:moveTo>
                        <a:pt x="522960" y="2451"/>
                      </a:moveTo>
                      <a:lnTo>
                        <a:pt x="495020" y="2451"/>
                      </a:lnTo>
                      <a:lnTo>
                        <a:pt x="455193" y="69989"/>
                      </a:lnTo>
                      <a:lnTo>
                        <a:pt x="447878" y="82905"/>
                      </a:lnTo>
                      <a:lnTo>
                        <a:pt x="440804" y="96037"/>
                      </a:lnTo>
                      <a:lnTo>
                        <a:pt x="434098" y="109169"/>
                      </a:lnTo>
                      <a:lnTo>
                        <a:pt x="427926" y="122097"/>
                      </a:lnTo>
                      <a:lnTo>
                        <a:pt x="427253" y="121856"/>
                      </a:lnTo>
                      <a:lnTo>
                        <a:pt x="428091" y="106400"/>
                      </a:lnTo>
                      <a:lnTo>
                        <a:pt x="428650" y="90195"/>
                      </a:lnTo>
                      <a:lnTo>
                        <a:pt x="428955" y="73279"/>
                      </a:lnTo>
                      <a:lnTo>
                        <a:pt x="429044" y="2451"/>
                      </a:lnTo>
                      <a:lnTo>
                        <a:pt x="403542" y="2451"/>
                      </a:lnTo>
                      <a:lnTo>
                        <a:pt x="403542" y="153162"/>
                      </a:lnTo>
                      <a:lnTo>
                        <a:pt x="434187" y="153162"/>
                      </a:lnTo>
                      <a:lnTo>
                        <a:pt x="472414" y="89433"/>
                      </a:lnTo>
                      <a:lnTo>
                        <a:pt x="493166" y="50482"/>
                      </a:lnTo>
                      <a:lnTo>
                        <a:pt x="499033" y="37338"/>
                      </a:lnTo>
                      <a:lnTo>
                        <a:pt x="499706" y="37338"/>
                      </a:lnTo>
                      <a:lnTo>
                        <a:pt x="498602" y="51968"/>
                      </a:lnTo>
                      <a:lnTo>
                        <a:pt x="497903" y="66979"/>
                      </a:lnTo>
                      <a:lnTo>
                        <a:pt x="497560" y="82816"/>
                      </a:lnTo>
                      <a:lnTo>
                        <a:pt x="497459" y="153162"/>
                      </a:lnTo>
                      <a:lnTo>
                        <a:pt x="522960" y="153162"/>
                      </a:lnTo>
                      <a:lnTo>
                        <a:pt x="522960" y="2451"/>
                      </a:lnTo>
                      <a:close/>
                    </a:path>
                  </a:pathLst>
                </a:custGeom>
                <a:solidFill>
                  <a:srgbClr val="231F20"/>
                </a:solidFill>
              </p:spPr>
              <p:txBody>
                <a:bodyPr wrap="square" lIns="0" tIns="0" rIns="0" bIns="0" rtlCol="0"/>
                <a:lstStyle/>
                <a:p>
                  <a:endParaRPr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80" name="object 6">
              <a:extLst>
                <a:ext uri="{FF2B5EF4-FFF2-40B4-BE49-F238E27FC236}">
                  <a16:creationId xmlns:a16="http://schemas.microsoft.com/office/drawing/2014/main" id="{69285D07-CCB4-4C3F-91CD-41855F5A4DF5}"/>
                </a:ext>
              </a:extLst>
            </p:cNvPr>
            <p:cNvSpPr txBox="1"/>
            <p:nvPr/>
          </p:nvSpPr>
          <p:spPr>
            <a:xfrm>
              <a:off x="3737484" y="4769547"/>
              <a:ext cx="9489739" cy="6998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264160">
                <a:lnSpc>
                  <a:spcPct val="123800"/>
                </a:lnSpc>
                <a:spcBef>
                  <a:spcPts val="100"/>
                </a:spcBef>
              </a:pPr>
              <a:r>
                <a:rPr lang="ru-RU" sz="1400" b="1" spc="-15" dirty="0">
                  <a:solidFill>
                    <a:srgbClr val="096B89"/>
                  </a:solidFill>
                  <a:latin typeface="SF UI Display"/>
                  <a:cs typeface="SF UI Display"/>
                </a:rPr>
                <a:t>АДМИНИСТРАЦИЯ МОСКОВСКОЙ </a:t>
              </a:r>
              <a:r>
                <a:rPr lang="ru-RU" sz="1400" b="1" spc="-20" dirty="0">
                  <a:solidFill>
                    <a:srgbClr val="096B89"/>
                  </a:solidFill>
                  <a:latin typeface="SF UI Display"/>
                  <a:cs typeface="SF UI Display"/>
                </a:rPr>
                <a:t>ОБЛАСТИ </a:t>
              </a:r>
              <a:r>
                <a:rPr lang="ru-RU" sz="1100" spc="-20" dirty="0">
                  <a:solidFill>
                    <a:srgbClr val="096B89"/>
                  </a:solidFill>
                  <a:latin typeface="SF UI Display"/>
                  <a:cs typeface="SF UI Display"/>
                </a:rPr>
                <a:t>– 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</a:rPr>
                <a:t>Фабрика РТТ является резидентом Особой экономической зоны «Дубна», расположенной в Подмосковье. В статусе резидента предприятию был предоставлен участок земли и готовая </a:t>
              </a:r>
              <a:r>
                <a:rPr lang="ru-RU" sz="1100" spc="-5" dirty="0">
                  <a:solidFill>
                    <a:srgbClr val="231F20"/>
                  </a:solidFill>
                  <a:latin typeface="SF UI Display"/>
                  <a:cs typeface="SF UI Display"/>
                </a:rPr>
                <a:t>инженерно-техническая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</a:rPr>
                <a:t> инфраструктура. </a:t>
              </a:r>
              <a:endParaRPr lang="ru-RU" sz="1100" dirty="0">
                <a:solidFill>
                  <a:prstClr val="black"/>
                </a:solidFill>
                <a:latin typeface="SF UI Display"/>
                <a:cs typeface="SF UI Display"/>
              </a:endParaRPr>
            </a:p>
          </p:txBody>
        </p:sp>
        <p:sp>
          <p:nvSpPr>
            <p:cNvPr id="87" name="object 7">
              <a:extLst>
                <a:ext uri="{FF2B5EF4-FFF2-40B4-BE49-F238E27FC236}">
                  <a16:creationId xmlns:a16="http://schemas.microsoft.com/office/drawing/2014/main" id="{926C48AB-6E16-495C-B96D-D0DBFFAC4E7F}"/>
                </a:ext>
              </a:extLst>
            </p:cNvPr>
            <p:cNvSpPr/>
            <p:nvPr/>
          </p:nvSpPr>
          <p:spPr>
            <a:xfrm flipH="1">
              <a:off x="3523048" y="4757681"/>
              <a:ext cx="45719" cy="676382"/>
            </a:xfrm>
            <a:custGeom>
              <a:avLst/>
              <a:gdLst/>
              <a:ahLst/>
              <a:cxnLst/>
              <a:rect l="l" t="t" r="r" b="b"/>
              <a:pathLst>
                <a:path h="1472564">
                  <a:moveTo>
                    <a:pt x="0" y="0"/>
                  </a:moveTo>
                  <a:lnTo>
                    <a:pt x="0" y="1472374"/>
                  </a:lnTo>
                </a:path>
              </a:pathLst>
            </a:custGeom>
            <a:ln w="9525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4" name="Группа 93"/>
          <p:cNvGrpSpPr/>
          <p:nvPr/>
        </p:nvGrpSpPr>
        <p:grpSpPr>
          <a:xfrm>
            <a:off x="770148" y="3452345"/>
            <a:ext cx="12417683" cy="774457"/>
            <a:chOff x="809540" y="6271745"/>
            <a:chExt cx="12417683" cy="774457"/>
          </a:xfrm>
        </p:grpSpPr>
        <p:sp>
          <p:nvSpPr>
            <p:cNvPr id="81" name="object 6">
              <a:extLst>
                <a:ext uri="{FF2B5EF4-FFF2-40B4-BE49-F238E27FC236}">
                  <a16:creationId xmlns:a16="http://schemas.microsoft.com/office/drawing/2014/main" id="{69285D07-CCB4-4C3F-91CD-41855F5A4DF5}"/>
                </a:ext>
              </a:extLst>
            </p:cNvPr>
            <p:cNvSpPr txBox="1"/>
            <p:nvPr/>
          </p:nvSpPr>
          <p:spPr>
            <a:xfrm>
              <a:off x="3737484" y="6437937"/>
              <a:ext cx="9489739" cy="48987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264160">
                <a:lnSpc>
                  <a:spcPct val="123800"/>
                </a:lnSpc>
                <a:spcBef>
                  <a:spcPts val="100"/>
                </a:spcBef>
              </a:pPr>
              <a:r>
                <a:rPr lang="ru-RU" sz="1400" b="1" spc="-15" dirty="0">
                  <a:solidFill>
                    <a:srgbClr val="096B89"/>
                  </a:solidFill>
                  <a:latin typeface="SF UI Display"/>
                  <a:cs typeface="SF UI Display"/>
                </a:rPr>
                <a:t>IBA </a:t>
              </a:r>
              <a:r>
                <a:rPr lang="ru-RU" sz="1100" spc="-20" dirty="0">
                  <a:solidFill>
                    <a:srgbClr val="096B89"/>
                  </a:solidFill>
                  <a:latin typeface="SF UI Display"/>
                  <a:cs typeface="SF UI Display"/>
                </a:rPr>
                <a:t>–</a:t>
              </a:r>
              <a:r>
                <a:rPr lang="ru-RU" sz="1100" spc="-10" dirty="0">
                  <a:solidFill>
                    <a:srgbClr val="231F20"/>
                  </a:solidFill>
                  <a:latin typeface="SF UI Display"/>
                </a:rPr>
                <a:t>основанная в 1986 году, является международной компанией в области медицинских технологий, специализирующейся на разработке комплексных инновационных решений для диагностики и лечения онкологии.</a:t>
              </a:r>
              <a:endParaRPr lang="ru-RU" sz="1100" dirty="0">
                <a:solidFill>
                  <a:prstClr val="black"/>
                </a:solidFill>
                <a:latin typeface="SF UI Display"/>
                <a:cs typeface="SF UI Display"/>
              </a:endParaRPr>
            </a:p>
          </p:txBody>
        </p:sp>
        <p:grpSp>
          <p:nvGrpSpPr>
            <p:cNvPr id="84" name="Группа 83"/>
            <p:cNvGrpSpPr/>
            <p:nvPr/>
          </p:nvGrpSpPr>
          <p:grpSpPr>
            <a:xfrm>
              <a:off x="809540" y="6271745"/>
              <a:ext cx="2231256" cy="774457"/>
              <a:chOff x="708988" y="6015667"/>
              <a:chExt cx="2395476" cy="831457"/>
            </a:xfrm>
          </p:grpSpPr>
          <p:pic>
            <p:nvPicPr>
              <p:cNvPr id="82" name="Рисунок 81"/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988" y="6015667"/>
                <a:ext cx="831457" cy="831457"/>
              </a:xfrm>
              <a:prstGeom prst="rect">
                <a:avLst/>
              </a:prstGeom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1713094" y="6193960"/>
                <a:ext cx="1391370" cy="646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6ABE27"/>
                    </a:solidFill>
                  </a:rPr>
                  <a:t>RADIO </a:t>
                </a:r>
                <a:endParaRPr lang="ru-RU" sz="1400" dirty="0">
                  <a:solidFill>
                    <a:srgbClr val="6ABE27"/>
                  </a:solidFill>
                </a:endParaRPr>
              </a:p>
              <a:p>
                <a:r>
                  <a:rPr lang="en-US" sz="1400" dirty="0">
                    <a:solidFill>
                      <a:srgbClr val="6ABE27"/>
                    </a:solidFill>
                  </a:rPr>
                  <a:t>PHARMA SOLUTIONS</a:t>
                </a:r>
              </a:p>
            </p:txBody>
          </p:sp>
        </p:grpSp>
        <p:sp>
          <p:nvSpPr>
            <p:cNvPr id="88" name="object 7">
              <a:extLst>
                <a:ext uri="{FF2B5EF4-FFF2-40B4-BE49-F238E27FC236}">
                  <a16:creationId xmlns:a16="http://schemas.microsoft.com/office/drawing/2014/main" id="{926C48AB-6E16-495C-B96D-D0DBFFAC4E7F}"/>
                </a:ext>
              </a:extLst>
            </p:cNvPr>
            <p:cNvSpPr/>
            <p:nvPr/>
          </p:nvSpPr>
          <p:spPr>
            <a:xfrm flipH="1">
              <a:off x="3547108" y="6358662"/>
              <a:ext cx="45719" cy="676382"/>
            </a:xfrm>
            <a:custGeom>
              <a:avLst/>
              <a:gdLst/>
              <a:ahLst/>
              <a:cxnLst/>
              <a:rect l="l" t="t" r="r" b="b"/>
              <a:pathLst>
                <a:path h="1472564">
                  <a:moveTo>
                    <a:pt x="0" y="0"/>
                  </a:moveTo>
                  <a:lnTo>
                    <a:pt x="0" y="1472374"/>
                  </a:lnTo>
                </a:path>
              </a:pathLst>
            </a:custGeom>
            <a:ln w="9525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9" name="Заголовок 1"/>
          <p:cNvSpPr txBox="1">
            <a:spLocks/>
          </p:cNvSpPr>
          <p:nvPr/>
        </p:nvSpPr>
        <p:spPr>
          <a:xfrm>
            <a:off x="538525" y="4647426"/>
            <a:ext cx="973015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096B89"/>
                </a:solidFill>
                <a:latin typeface="SF UI Display"/>
                <a:ea typeface="+mj-ea"/>
                <a:cs typeface="SF UI Display"/>
              </a:defRPr>
            </a:lvl1pPr>
          </a:lstStyle>
          <a:p>
            <a:r>
              <a:rPr lang="ru-RU" sz="1800" b="1" kern="0" dirty="0"/>
              <a:t>ПРОЕКТ ПОДДЕРЖИВАЮТ</a:t>
            </a:r>
          </a:p>
        </p:txBody>
      </p:sp>
      <p:sp>
        <p:nvSpPr>
          <p:cNvPr id="90" name="object 11"/>
          <p:cNvSpPr/>
          <p:nvPr/>
        </p:nvSpPr>
        <p:spPr>
          <a:xfrm flipV="1">
            <a:off x="337775" y="4937695"/>
            <a:ext cx="13096285" cy="45719"/>
          </a:xfrm>
          <a:custGeom>
            <a:avLst/>
            <a:gdLst/>
            <a:ahLst/>
            <a:cxnLst/>
            <a:rect l="l" t="t" r="r" b="b"/>
            <a:pathLst>
              <a:path w="13443585">
                <a:moveTo>
                  <a:pt x="0" y="0"/>
                </a:moveTo>
                <a:lnTo>
                  <a:pt x="13443458" y="0"/>
                </a:lnTo>
              </a:path>
            </a:pathLst>
          </a:custGeom>
          <a:ln w="12065">
            <a:solidFill>
              <a:srgbClr val="096B89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604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00049" y="473391"/>
            <a:ext cx="9359617" cy="36988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ru-RU" sz="2400" b="1" dirty="0">
                <a:solidFill>
                  <a:srgbClr val="006192"/>
                </a:solidFill>
                <a:latin typeface="SF UI Display" panose="00000300000000000000" pitchFamily="50" charset="0"/>
              </a:rPr>
              <a:t>КЛЮЧЕВЫЕ ЭТАПЫ </a:t>
            </a:r>
            <a:r>
              <a:rPr lang="ru-RU" sz="2400" dirty="0">
                <a:solidFill>
                  <a:srgbClr val="006192"/>
                </a:solidFill>
                <a:latin typeface="SF UI Display" panose="00000300000000000000" pitchFamily="50" charset="0"/>
              </a:rPr>
              <a:t>РАЗВИТИЯ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857250" y="1510483"/>
            <a:ext cx="11734800" cy="482796"/>
            <a:chOff x="857250" y="1647825"/>
            <a:chExt cx="11127487" cy="482796"/>
          </a:xfrm>
        </p:grpSpPr>
        <p:sp>
          <p:nvSpPr>
            <p:cNvPr id="4" name="Shape 3472">
              <a:extLst>
                <a:ext uri="{FF2B5EF4-FFF2-40B4-BE49-F238E27FC236}">
                  <a16:creationId xmlns:a16="http://schemas.microsoft.com/office/drawing/2014/main" id="{683E4AA4-7709-44D2-BDC0-BCBA0060402D}"/>
                </a:ext>
              </a:extLst>
            </p:cNvPr>
            <p:cNvSpPr/>
            <p:nvPr/>
          </p:nvSpPr>
          <p:spPr>
            <a:xfrm>
              <a:off x="3671680" y="1647825"/>
              <a:ext cx="2952093" cy="480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69" y="0"/>
                  </a:moveTo>
                  <a:lnTo>
                    <a:pt x="0" y="0"/>
                  </a:lnTo>
                  <a:lnTo>
                    <a:pt x="1831" y="10800"/>
                  </a:lnTo>
                  <a:lnTo>
                    <a:pt x="0" y="21600"/>
                  </a:lnTo>
                  <a:lnTo>
                    <a:pt x="19769" y="21600"/>
                  </a:lnTo>
                  <a:lnTo>
                    <a:pt x="21600" y="10800"/>
                  </a:lnTo>
                  <a:cubicBezTo>
                    <a:pt x="21600" y="10800"/>
                    <a:pt x="19769" y="0"/>
                    <a:pt x="19769" y="0"/>
                  </a:cubicBezTo>
                  <a:close/>
                </a:path>
              </a:pathLst>
            </a:custGeom>
            <a:solidFill>
              <a:srgbClr val="74B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2500" cap="all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algn="ctr" defTabSz="342721"/>
              <a:r>
                <a:rPr lang="en-US" sz="2100" dirty="0"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2019</a:t>
              </a:r>
              <a:endParaRPr sz="2100" dirty="0">
                <a:latin typeface="+mj-lt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5" name="Shape 3473">
              <a:extLst>
                <a:ext uri="{FF2B5EF4-FFF2-40B4-BE49-F238E27FC236}">
                  <a16:creationId xmlns:a16="http://schemas.microsoft.com/office/drawing/2014/main" id="{CB9F0C5B-0541-4CFA-B7A1-923B208EAD13}"/>
                </a:ext>
              </a:extLst>
            </p:cNvPr>
            <p:cNvSpPr/>
            <p:nvPr/>
          </p:nvSpPr>
          <p:spPr>
            <a:xfrm>
              <a:off x="857250" y="1647825"/>
              <a:ext cx="2952092" cy="480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6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9769" y="21600"/>
                  </a:lnTo>
                  <a:lnTo>
                    <a:pt x="21600" y="10800"/>
                  </a:lnTo>
                  <a:cubicBezTo>
                    <a:pt x="21600" y="10800"/>
                    <a:pt x="19769" y="0"/>
                    <a:pt x="19769" y="0"/>
                  </a:cubicBezTo>
                  <a:close/>
                </a:path>
              </a:pathLst>
            </a:custGeom>
            <a:solidFill>
              <a:srgbClr val="00AB9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2500" cap="all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algn="ctr" defTabSz="342721"/>
              <a:r>
                <a:rPr lang="en-US" sz="2100" dirty="0"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2018</a:t>
              </a:r>
              <a:endParaRPr sz="2100" dirty="0">
                <a:latin typeface="+mj-lt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" name="Shape 3472">
              <a:extLst>
                <a:ext uri="{FF2B5EF4-FFF2-40B4-BE49-F238E27FC236}">
                  <a16:creationId xmlns:a16="http://schemas.microsoft.com/office/drawing/2014/main" id="{32CD040E-0B16-420B-BB85-21F65B462AB4}"/>
                </a:ext>
              </a:extLst>
            </p:cNvPr>
            <p:cNvSpPr/>
            <p:nvPr/>
          </p:nvSpPr>
          <p:spPr>
            <a:xfrm>
              <a:off x="6484507" y="1647825"/>
              <a:ext cx="2814432" cy="482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69" y="0"/>
                  </a:moveTo>
                  <a:lnTo>
                    <a:pt x="0" y="0"/>
                  </a:lnTo>
                  <a:lnTo>
                    <a:pt x="1831" y="10800"/>
                  </a:lnTo>
                  <a:lnTo>
                    <a:pt x="0" y="21600"/>
                  </a:lnTo>
                  <a:lnTo>
                    <a:pt x="19769" y="21600"/>
                  </a:lnTo>
                  <a:lnTo>
                    <a:pt x="21600" y="10800"/>
                  </a:lnTo>
                  <a:cubicBezTo>
                    <a:pt x="21600" y="10800"/>
                    <a:pt x="19769" y="0"/>
                    <a:pt x="19769" y="0"/>
                  </a:cubicBezTo>
                  <a:close/>
                </a:path>
              </a:pathLst>
            </a:custGeom>
            <a:solidFill>
              <a:srgbClr val="FFA71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2500" cap="all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algn="ctr" defTabSz="342721"/>
              <a:r>
                <a:rPr lang="en-US" sz="2100" dirty="0"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2020</a:t>
              </a:r>
              <a:endParaRPr sz="2100" dirty="0">
                <a:latin typeface="+mj-lt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7" name="Shape 3472">
              <a:extLst>
                <a:ext uri="{FF2B5EF4-FFF2-40B4-BE49-F238E27FC236}">
                  <a16:creationId xmlns:a16="http://schemas.microsoft.com/office/drawing/2014/main" id="{32CD040E-0B16-420B-BB85-21F65B462AB4}"/>
                </a:ext>
              </a:extLst>
            </p:cNvPr>
            <p:cNvSpPr/>
            <p:nvPr/>
          </p:nvSpPr>
          <p:spPr>
            <a:xfrm>
              <a:off x="9170305" y="1647825"/>
              <a:ext cx="2814432" cy="482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69" y="0"/>
                  </a:moveTo>
                  <a:lnTo>
                    <a:pt x="0" y="0"/>
                  </a:lnTo>
                  <a:lnTo>
                    <a:pt x="1831" y="10800"/>
                  </a:lnTo>
                  <a:lnTo>
                    <a:pt x="0" y="21600"/>
                  </a:lnTo>
                  <a:lnTo>
                    <a:pt x="19769" y="21600"/>
                  </a:lnTo>
                  <a:lnTo>
                    <a:pt x="21600" y="10800"/>
                  </a:lnTo>
                  <a:cubicBezTo>
                    <a:pt x="21600" y="10800"/>
                    <a:pt x="19769" y="0"/>
                    <a:pt x="19769" y="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2500" cap="all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algn="ctr" defTabSz="342721"/>
              <a:r>
                <a:rPr lang="en-US" sz="2100" dirty="0"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202</a:t>
              </a:r>
              <a:r>
                <a:rPr lang="ru-RU" sz="2100" dirty="0"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1</a:t>
              </a:r>
              <a:endParaRPr sz="2100" dirty="0">
                <a:latin typeface="+mj-lt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29A112DA-F379-4358-819E-1C7662E0BF7F}"/>
              </a:ext>
            </a:extLst>
          </p:cNvPr>
          <p:cNvSpPr txBox="1">
            <a:spLocks/>
          </p:cNvSpPr>
          <p:nvPr/>
        </p:nvSpPr>
        <p:spPr>
          <a:xfrm>
            <a:off x="768551" y="3730573"/>
            <a:ext cx="3257922" cy="423500"/>
          </a:xfrm>
          <a:prstGeom prst="rect">
            <a:avLst/>
          </a:prstGeom>
        </p:spPr>
        <p:txBody>
          <a:bodyPr vert="horz" wrap="square" lIns="53643" tIns="26822" rIns="53643" bIns="26822" rtlCol="0">
            <a:spAutoFit/>
          </a:bodyPr>
          <a:lstStyle>
            <a:defPPr>
              <a:defRPr lang="ru-RU"/>
            </a:defPPr>
            <a:lvl1pPr algn="ctr" defTabSz="638062">
              <a:spcBef>
                <a:spcPct val="20000"/>
              </a:spcBef>
              <a:defRPr sz="1400" b="1">
                <a:solidFill>
                  <a:schemeClr val="tx2"/>
                </a:solidFill>
                <a:latin typeface="SF UI Display" panose="00000300000000000000" pitchFamily="50" charset="0"/>
              </a:defRPr>
            </a:lvl1pPr>
          </a:lstStyle>
          <a:p>
            <a:r>
              <a:rPr lang="ru-RU" sz="1200" dirty="0"/>
              <a:t>Завершено строительство объекта  </a:t>
            </a:r>
            <a:br>
              <a:rPr lang="en-US" sz="1200" dirty="0"/>
            </a:br>
            <a:r>
              <a:rPr lang="ru-RU" sz="1200" dirty="0"/>
              <a:t>в ОЭЗ «Дубна»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E7E4B-39F7-4377-AE3C-9D993A3AD226}"/>
              </a:ext>
            </a:extLst>
          </p:cNvPr>
          <p:cNvSpPr txBox="1"/>
          <p:nvPr/>
        </p:nvSpPr>
        <p:spPr>
          <a:xfrm>
            <a:off x="1096506" y="3394211"/>
            <a:ext cx="2748684" cy="323777"/>
          </a:xfrm>
          <a:prstGeom prst="rect">
            <a:avLst/>
          </a:prstGeom>
          <a:noFill/>
        </p:spPr>
        <p:txBody>
          <a:bodyPr wrap="square" lIns="107287" tIns="53643" rIns="107287" bIns="53643" rtlCol="0" anchor="ctr" anchorCtr="0">
            <a:spAutoFit/>
          </a:bodyPr>
          <a:lstStyle/>
          <a:p>
            <a:pPr algn="ctr" defTabSz="1072651"/>
            <a:r>
              <a:rPr lang="ru-RU" sz="1400" b="1" dirty="0">
                <a:solidFill>
                  <a:srgbClr val="424242"/>
                </a:solidFill>
                <a:latin typeface="SF UI Display" panose="00000300000000000000" pitchFamily="50" charset="0"/>
              </a:rPr>
              <a:t>ДЕКАБРЬ</a:t>
            </a:r>
            <a:endParaRPr lang="en-US" sz="1400" b="1" dirty="0">
              <a:solidFill>
                <a:srgbClr val="000000"/>
              </a:solidFill>
              <a:latin typeface="SF UI Display" panose="00000300000000000000" pitchFamily="50" charset="0"/>
              <a:ea typeface="League Spartan" charset="0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2A383B-FDE5-4FA0-8236-4FDABA2A9D20}"/>
              </a:ext>
            </a:extLst>
          </p:cNvPr>
          <p:cNvSpPr txBox="1"/>
          <p:nvPr/>
        </p:nvSpPr>
        <p:spPr>
          <a:xfrm>
            <a:off x="3965242" y="2239558"/>
            <a:ext cx="2742542" cy="323777"/>
          </a:xfrm>
          <a:prstGeom prst="rect">
            <a:avLst/>
          </a:prstGeom>
          <a:noFill/>
        </p:spPr>
        <p:txBody>
          <a:bodyPr wrap="square" lIns="107287" tIns="53643" rIns="107287" bIns="53643" rtlCol="0" anchor="ctr" anchorCtr="0">
            <a:spAutoFit/>
          </a:bodyPr>
          <a:lstStyle>
            <a:defPPr rtl="0">
              <a:defRPr lang="ru-RU"/>
            </a:defPPr>
            <a:lvl1pPr algn="ctr" defTabSz="914217">
              <a:defRPr sz="1200">
                <a:solidFill>
                  <a:srgbClr val="424242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ru-RU" sz="1400" b="1" dirty="0">
                <a:latin typeface="SF UI Display" panose="00000300000000000000" pitchFamily="50" charset="0"/>
              </a:rPr>
              <a:t>ЯНВАРЬ-АПРЕЛЬ</a:t>
            </a:r>
            <a:endParaRPr lang="en-US" sz="1400" b="1" dirty="0">
              <a:latin typeface="SF UI Display" panose="00000300000000000000" pitchFamily="50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2907BBF-992D-4374-A7BF-1D59EAD2CFDC}"/>
              </a:ext>
            </a:extLst>
          </p:cNvPr>
          <p:cNvSpPr txBox="1">
            <a:spLocks/>
          </p:cNvSpPr>
          <p:nvPr/>
        </p:nvSpPr>
        <p:spPr>
          <a:xfrm>
            <a:off x="3940396" y="2522536"/>
            <a:ext cx="2801121" cy="792832"/>
          </a:xfrm>
          <a:prstGeom prst="rect">
            <a:avLst/>
          </a:prstGeom>
        </p:spPr>
        <p:txBody>
          <a:bodyPr vert="horz" wrap="square" lIns="53643" tIns="26822" rIns="53643" bIns="26822" rtlCol="0">
            <a:spAutoFit/>
          </a:bodyPr>
          <a:lstStyle>
            <a:defPPr rtl="0">
              <a:defRPr lang="ru-RU"/>
            </a:defPPr>
            <a:lvl1pPr indent="0" algn="ctr" defTabSz="543818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ru-RU" b="1" dirty="0">
                <a:latin typeface="SF UI Display" panose="00000300000000000000" pitchFamily="50" charset="0"/>
                <a:cs typeface="+mn-cs"/>
              </a:rPr>
              <a:t>Сборка прототипов</a:t>
            </a:r>
            <a:br>
              <a:rPr lang="ru-RU" b="1" dirty="0">
                <a:latin typeface="SF UI Display" panose="00000300000000000000" pitchFamily="50" charset="0"/>
                <a:cs typeface="+mn-cs"/>
              </a:rPr>
            </a:br>
            <a:r>
              <a:rPr lang="ru-RU" b="1" dirty="0">
                <a:latin typeface="SF UI Display" panose="00000300000000000000" pitchFamily="50" charset="0"/>
                <a:cs typeface="+mn-cs"/>
              </a:rPr>
              <a:t>аппаратов </a:t>
            </a:r>
            <a:r>
              <a:rPr lang="en-US" b="1" dirty="0">
                <a:latin typeface="SF UI Display" panose="00000300000000000000" pitchFamily="50" charset="0"/>
                <a:cs typeface="+mn-cs"/>
              </a:rPr>
              <a:t>Unique </a:t>
            </a:r>
            <a:r>
              <a:rPr lang="ru-RU" b="1" dirty="0">
                <a:latin typeface="SF UI Display" panose="00000300000000000000" pitchFamily="50" charset="0"/>
                <a:cs typeface="+mn-cs"/>
              </a:rPr>
              <a:t>и </a:t>
            </a:r>
            <a:r>
              <a:rPr lang="en-US" b="1" dirty="0">
                <a:latin typeface="SF UI Display" panose="00000300000000000000" pitchFamily="50" charset="0"/>
                <a:cs typeface="+mn-cs"/>
              </a:rPr>
              <a:t>Clinac iX</a:t>
            </a:r>
            <a:r>
              <a:rPr lang="ru-RU" b="1" dirty="0">
                <a:latin typeface="SF UI Display" panose="00000300000000000000" pitchFamily="50" charset="0"/>
                <a:cs typeface="+mn-cs"/>
              </a:rPr>
              <a:t> в рамках первого лицензионного соглашения</a:t>
            </a:r>
            <a:endParaRPr lang="en-US" b="1" dirty="0">
              <a:latin typeface="SF UI Display" panose="00000300000000000000" pitchFamily="50" charset="0"/>
              <a:cs typeface="+mn-cs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DD7016D-55D8-4C4A-A2DF-10BF4D650A76}"/>
              </a:ext>
            </a:extLst>
          </p:cNvPr>
          <p:cNvSpPr txBox="1">
            <a:spLocks/>
          </p:cNvSpPr>
          <p:nvPr/>
        </p:nvSpPr>
        <p:spPr>
          <a:xfrm>
            <a:off x="4138961" y="3579688"/>
            <a:ext cx="2493578" cy="238834"/>
          </a:xfrm>
          <a:prstGeom prst="rect">
            <a:avLst/>
          </a:prstGeom>
        </p:spPr>
        <p:txBody>
          <a:bodyPr vert="horz" wrap="square" lIns="53643" tIns="26822" rIns="53643" bIns="26822" rtlCol="0">
            <a:spAutoFit/>
          </a:bodyPr>
          <a:lstStyle>
            <a:defPPr rtl="0">
              <a:defRPr lang="ru-RU"/>
            </a:defPPr>
            <a:lvl1pPr indent="0" algn="ctr" defTabSz="543818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ru-RU" b="1" dirty="0">
                <a:latin typeface="SF UI Display" panose="00000300000000000000" pitchFamily="50" charset="0"/>
                <a:cs typeface="+mn-cs"/>
              </a:rPr>
              <a:t>Получение первых заказов</a:t>
            </a:r>
            <a:endParaRPr lang="en-US" b="1" dirty="0">
              <a:latin typeface="SF UI Display" panose="00000300000000000000" pitchFamily="50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CF67B-3E86-459B-B66E-65D10FB06619}"/>
              </a:ext>
            </a:extLst>
          </p:cNvPr>
          <p:cNvSpPr txBox="1"/>
          <p:nvPr/>
        </p:nvSpPr>
        <p:spPr>
          <a:xfrm>
            <a:off x="3946505" y="3342576"/>
            <a:ext cx="2742541" cy="323777"/>
          </a:xfrm>
          <a:prstGeom prst="rect">
            <a:avLst/>
          </a:prstGeom>
          <a:noFill/>
        </p:spPr>
        <p:txBody>
          <a:bodyPr wrap="square" lIns="107287" tIns="53643" rIns="107287" bIns="53643" rtlCol="0" anchor="ctr" anchorCtr="0">
            <a:spAutoFit/>
          </a:bodyPr>
          <a:lstStyle>
            <a:defPPr rtl="0">
              <a:defRPr lang="ru-RU"/>
            </a:defPPr>
            <a:lvl1pPr algn="ctr" defTabSz="914217">
              <a:defRPr sz="1200">
                <a:solidFill>
                  <a:srgbClr val="424242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ru-RU" sz="1400" b="1" dirty="0">
                <a:latin typeface="SF UI Display" panose="00000300000000000000" pitchFamily="50" charset="0"/>
              </a:rPr>
              <a:t>МАЙ</a:t>
            </a:r>
            <a:endParaRPr lang="en-US" sz="1400" b="1" dirty="0">
              <a:latin typeface="SF UI Display" panose="00000300000000000000" pitchFamily="50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F3D9F0-EF35-45D5-BDBF-13DDD9FB2C3B}"/>
              </a:ext>
            </a:extLst>
          </p:cNvPr>
          <p:cNvSpPr/>
          <p:nvPr/>
        </p:nvSpPr>
        <p:spPr>
          <a:xfrm>
            <a:off x="3965271" y="3888871"/>
            <a:ext cx="2742542" cy="323777"/>
          </a:xfrm>
          <a:prstGeom prst="rect">
            <a:avLst/>
          </a:prstGeom>
          <a:noFill/>
        </p:spPr>
        <p:txBody>
          <a:bodyPr wrap="square" lIns="107287" tIns="53643" rIns="107287" bIns="53643" rtlCol="0" anchor="ctr" anchorCtr="0">
            <a:spAutoFit/>
          </a:bodyPr>
          <a:lstStyle/>
          <a:p>
            <a:pPr algn="ctr" defTabSz="1072651" rtl="1"/>
            <a:r>
              <a:rPr lang="ru-RU" sz="1400" b="1" dirty="0">
                <a:solidFill>
                  <a:srgbClr val="424242"/>
                </a:solidFill>
                <a:latin typeface="SF UI Display" panose="00000300000000000000" pitchFamily="50" charset="0"/>
              </a:rPr>
              <a:t>ИЮНЬ</a:t>
            </a:r>
            <a:endParaRPr lang="en-US" sz="1400" b="1" dirty="0">
              <a:solidFill>
                <a:srgbClr val="424242"/>
              </a:solidFill>
              <a:latin typeface="SF UI Display" panose="00000300000000000000" pitchFamily="50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9C61760-B670-4AA5-B8DD-48E5FF107BCE}"/>
              </a:ext>
            </a:extLst>
          </p:cNvPr>
          <p:cNvSpPr txBox="1">
            <a:spLocks/>
          </p:cNvSpPr>
          <p:nvPr/>
        </p:nvSpPr>
        <p:spPr>
          <a:xfrm>
            <a:off x="4054673" y="4130502"/>
            <a:ext cx="2493578" cy="423500"/>
          </a:xfrm>
          <a:prstGeom prst="rect">
            <a:avLst/>
          </a:prstGeom>
        </p:spPr>
        <p:txBody>
          <a:bodyPr vert="horz" wrap="square" lIns="53643" tIns="26822" rIns="53643" bIns="26822" rtlCol="0">
            <a:spAutoFit/>
          </a:bodyPr>
          <a:lstStyle>
            <a:defPPr rtl="0">
              <a:defRPr lang="ru-RU"/>
            </a:defPPr>
            <a:lvl1pPr indent="0" algn="ctr" defTabSz="543818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ru-RU" b="1" dirty="0">
                <a:latin typeface="SF UI Display" panose="00000300000000000000" pitchFamily="50" charset="0"/>
                <a:cs typeface="+mn-cs"/>
              </a:rPr>
              <a:t>Начало поставок техники в ЛПУ по всей стране </a:t>
            </a:r>
            <a:endParaRPr lang="en-US" b="1" dirty="0">
              <a:latin typeface="SF UI Display" panose="00000300000000000000" pitchFamily="50" charset="0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A41F4D2-1BC2-4DCC-8DF2-871A5B41C438}"/>
              </a:ext>
            </a:extLst>
          </p:cNvPr>
          <p:cNvSpPr/>
          <p:nvPr/>
        </p:nvSpPr>
        <p:spPr>
          <a:xfrm>
            <a:off x="3930191" y="4703008"/>
            <a:ext cx="2742542" cy="323777"/>
          </a:xfrm>
          <a:prstGeom prst="rect">
            <a:avLst/>
          </a:prstGeom>
          <a:noFill/>
        </p:spPr>
        <p:txBody>
          <a:bodyPr wrap="square" lIns="107287" tIns="53643" rIns="107287" bIns="53643" rtlCol="0" anchor="ctr" anchorCtr="0">
            <a:spAutoFit/>
          </a:bodyPr>
          <a:lstStyle/>
          <a:p>
            <a:pPr algn="ctr" defTabSz="1072651"/>
            <a:r>
              <a:rPr lang="ru-RU" sz="1400" b="1" dirty="0">
                <a:solidFill>
                  <a:srgbClr val="424242"/>
                </a:solidFill>
                <a:latin typeface="SF UI Display" panose="00000300000000000000" pitchFamily="50" charset="0"/>
              </a:rPr>
              <a:t>ДЕКАБРЬ</a:t>
            </a:r>
            <a:endParaRPr lang="en-US" sz="1400" b="1" dirty="0">
              <a:solidFill>
                <a:srgbClr val="424242"/>
              </a:solidFill>
              <a:latin typeface="SF UI Display" panose="00000300000000000000" pitchFamily="50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BD27B29-16E4-4152-B601-3CED82B234B2}"/>
              </a:ext>
            </a:extLst>
          </p:cNvPr>
          <p:cNvSpPr txBox="1">
            <a:spLocks/>
          </p:cNvSpPr>
          <p:nvPr/>
        </p:nvSpPr>
        <p:spPr>
          <a:xfrm>
            <a:off x="4054673" y="5002996"/>
            <a:ext cx="2618060" cy="792832"/>
          </a:xfrm>
          <a:prstGeom prst="rect">
            <a:avLst/>
          </a:prstGeom>
        </p:spPr>
        <p:txBody>
          <a:bodyPr vert="horz" wrap="square" lIns="53643" tIns="26822" rIns="53643" bIns="26822" rtlCol="0">
            <a:spAutoFit/>
          </a:bodyPr>
          <a:lstStyle>
            <a:defPPr rtl="0">
              <a:defRPr lang="ru-RU"/>
            </a:defPPr>
            <a:lvl1pPr indent="0" algn="ctr" defTabSz="543818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>
                <a:latin typeface="SF UI Display" panose="00000300000000000000" pitchFamily="50" charset="0"/>
                <a:cs typeface="+mn-cs"/>
              </a:rPr>
              <a:t>Varian </a:t>
            </a:r>
            <a:r>
              <a:rPr lang="ru-RU" b="1" dirty="0">
                <a:latin typeface="SF UI Display" panose="00000300000000000000" pitchFamily="50" charset="0"/>
                <a:cs typeface="+mn-cs"/>
              </a:rPr>
              <a:t>и Фабрика РТТ подписывают соглашение о локализации производства третьей модели - </a:t>
            </a:r>
            <a:r>
              <a:rPr lang="en-US" b="1" dirty="0">
                <a:latin typeface="SF UI Display" panose="00000300000000000000" pitchFamily="50" charset="0"/>
                <a:cs typeface="+mn-cs"/>
              </a:rPr>
              <a:t>Halcyon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5A33986-FA88-4F6B-A86C-58763FD5FD8A}"/>
              </a:ext>
            </a:extLst>
          </p:cNvPr>
          <p:cNvSpPr txBox="1">
            <a:spLocks/>
          </p:cNvSpPr>
          <p:nvPr/>
        </p:nvSpPr>
        <p:spPr>
          <a:xfrm>
            <a:off x="4099198" y="6231302"/>
            <a:ext cx="2618061" cy="792832"/>
          </a:xfrm>
          <a:prstGeom prst="rect">
            <a:avLst/>
          </a:prstGeom>
        </p:spPr>
        <p:txBody>
          <a:bodyPr vert="horz" wrap="square" lIns="53643" tIns="26822" rIns="53643" bIns="26822" rtlCol="0">
            <a:spAutoFit/>
          </a:bodyPr>
          <a:lstStyle>
            <a:defPPr rtl="0">
              <a:defRPr lang="ru-RU"/>
            </a:defPPr>
            <a:lvl1pPr indent="0" algn="ctr" defTabSz="543818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ru-RU" b="1" dirty="0">
                <a:latin typeface="SF UI Display" panose="00000300000000000000" pitchFamily="50" charset="0"/>
                <a:cs typeface="+mn-cs"/>
              </a:rPr>
              <a:t>Продано 13 ускорителей.  Фабрика РТТ становится лидером рынка в сегменте госзаказа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8654BE-57FC-4C29-B83B-C6229D02563D}"/>
              </a:ext>
            </a:extLst>
          </p:cNvPr>
          <p:cNvSpPr txBox="1"/>
          <p:nvPr/>
        </p:nvSpPr>
        <p:spPr>
          <a:xfrm>
            <a:off x="7027343" y="2239557"/>
            <a:ext cx="2464515" cy="323777"/>
          </a:xfrm>
          <a:prstGeom prst="rect">
            <a:avLst/>
          </a:prstGeom>
          <a:noFill/>
        </p:spPr>
        <p:txBody>
          <a:bodyPr wrap="square" lIns="107287" tIns="53643" rIns="107287" bIns="53643" rtlCol="0" anchor="ctr" anchorCtr="0">
            <a:spAutoFit/>
          </a:bodyPr>
          <a:lstStyle>
            <a:defPPr rtl="0">
              <a:defRPr lang="ru-RU"/>
            </a:defPPr>
            <a:lvl1pPr algn="ctr" defTabSz="914217">
              <a:defRPr sz="1200">
                <a:solidFill>
                  <a:srgbClr val="424242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ru-RU" sz="1400" b="1" dirty="0">
                <a:latin typeface="SF UI Display" panose="00000300000000000000" pitchFamily="50" charset="0"/>
              </a:rPr>
              <a:t>ЯНВАРЬ</a:t>
            </a:r>
            <a:r>
              <a:rPr lang="en-US" sz="1400" b="1" dirty="0">
                <a:latin typeface="SF UI Display" panose="00000300000000000000" pitchFamily="50" charset="0"/>
              </a:rPr>
              <a:t>-</a:t>
            </a:r>
            <a:r>
              <a:rPr lang="ru-RU" sz="1400" b="1" dirty="0">
                <a:latin typeface="SF UI Display" panose="00000300000000000000" pitchFamily="50" charset="0"/>
              </a:rPr>
              <a:t>ДЕКАБРЬ</a:t>
            </a:r>
            <a:endParaRPr lang="en-US" sz="1400" b="1" dirty="0">
              <a:latin typeface="SF UI Display" panose="00000300000000000000" pitchFamily="50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C549C38-BB83-46C2-ADEF-AE701E530409}"/>
              </a:ext>
            </a:extLst>
          </p:cNvPr>
          <p:cNvSpPr/>
          <p:nvPr/>
        </p:nvSpPr>
        <p:spPr>
          <a:xfrm>
            <a:off x="6981544" y="2546415"/>
            <a:ext cx="2642211" cy="423500"/>
          </a:xfrm>
          <a:prstGeom prst="rect">
            <a:avLst/>
          </a:prstGeom>
        </p:spPr>
        <p:txBody>
          <a:bodyPr vert="horz" wrap="square" lIns="53643" tIns="26822" rIns="53643" bIns="26822" rtlCol="0">
            <a:spAutoFit/>
          </a:bodyPr>
          <a:lstStyle/>
          <a:p>
            <a:pPr algn="ctr" defTabSz="638062">
              <a:spcBef>
                <a:spcPct val="20000"/>
              </a:spcBef>
            </a:pPr>
            <a:r>
              <a:rPr lang="ru-RU" sz="1200" b="1" dirty="0">
                <a:solidFill>
                  <a:schemeClr val="tx2"/>
                </a:solidFill>
                <a:latin typeface="SF UI Display" panose="00000300000000000000" pitchFamily="50" charset="0"/>
              </a:rPr>
              <a:t>50 аппаратов продано с запуска работы предприятия в 2019 г.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C549C38-BB83-46C2-ADEF-AE701E530409}"/>
              </a:ext>
            </a:extLst>
          </p:cNvPr>
          <p:cNvSpPr/>
          <p:nvPr/>
        </p:nvSpPr>
        <p:spPr>
          <a:xfrm>
            <a:off x="9733688" y="2563335"/>
            <a:ext cx="2801121" cy="608166"/>
          </a:xfrm>
          <a:prstGeom prst="rect">
            <a:avLst/>
          </a:prstGeom>
        </p:spPr>
        <p:txBody>
          <a:bodyPr vert="horz" wrap="square" lIns="53643" tIns="26822" rIns="53643" bIns="26822" rtlCol="0">
            <a:spAutoFit/>
          </a:bodyPr>
          <a:lstStyle/>
          <a:p>
            <a:pPr algn="ctr" defTabSz="638062">
              <a:spcBef>
                <a:spcPct val="20000"/>
              </a:spcBef>
            </a:pPr>
            <a:r>
              <a:rPr lang="ru-RU" sz="1200" b="1" dirty="0">
                <a:solidFill>
                  <a:schemeClr val="tx2"/>
                </a:solidFill>
                <a:latin typeface="SF UI Display" panose="00000300000000000000" pitchFamily="50" charset="0"/>
              </a:rPr>
              <a:t>запуск производства  HALCYON -  одной из самых современных систем радиотерапии в мире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" y="4353995"/>
            <a:ext cx="2110961" cy="28931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75" y="4346245"/>
            <a:ext cx="2305437" cy="28991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788" y="4353995"/>
            <a:ext cx="2392864" cy="3008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050" y="5240668"/>
            <a:ext cx="1734745" cy="2179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477" y="5131471"/>
            <a:ext cx="1629373" cy="2266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D107EA3-0DEF-4EC1-8BD0-44B560244DF7}"/>
              </a:ext>
            </a:extLst>
          </p:cNvPr>
          <p:cNvSpPr/>
          <p:nvPr/>
        </p:nvSpPr>
        <p:spPr>
          <a:xfrm>
            <a:off x="9592862" y="3781425"/>
            <a:ext cx="3030337" cy="608166"/>
          </a:xfrm>
          <a:prstGeom prst="rect">
            <a:avLst/>
          </a:prstGeom>
        </p:spPr>
        <p:txBody>
          <a:bodyPr vert="horz" wrap="square" lIns="53643" tIns="26822" rIns="53643" bIns="26822" rtlCol="0">
            <a:spAutoFit/>
          </a:bodyPr>
          <a:lstStyle/>
          <a:p>
            <a:pPr algn="ctr" defTabSz="638062">
              <a:spcBef>
                <a:spcPct val="20000"/>
              </a:spcBef>
            </a:pPr>
            <a:r>
              <a:rPr lang="en-US" sz="1200" b="1" dirty="0">
                <a:solidFill>
                  <a:schemeClr val="tx2"/>
                </a:solidFill>
                <a:latin typeface="SF UI Display" panose="00000300000000000000" pitchFamily="50" charset="0"/>
              </a:rPr>
              <a:t>&gt;60 </a:t>
            </a:r>
            <a:r>
              <a:rPr lang="ru-RU" sz="1200" b="1" dirty="0">
                <a:solidFill>
                  <a:schemeClr val="tx2"/>
                </a:solidFill>
                <a:latin typeface="SF UI Display" panose="00000300000000000000" pitchFamily="50" charset="0"/>
              </a:rPr>
              <a:t>ускорителей поставила  Фабрика РТТ в ходе реализации нацпроекта «Здравоохранение»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E4172F-7E4C-4B5C-85D9-25E7583D746E}"/>
              </a:ext>
            </a:extLst>
          </p:cNvPr>
          <p:cNvSpPr txBox="1"/>
          <p:nvPr/>
        </p:nvSpPr>
        <p:spPr>
          <a:xfrm>
            <a:off x="9786125" y="3389635"/>
            <a:ext cx="2748684" cy="323777"/>
          </a:xfrm>
          <a:prstGeom prst="rect">
            <a:avLst/>
          </a:prstGeom>
          <a:noFill/>
        </p:spPr>
        <p:txBody>
          <a:bodyPr wrap="square" lIns="107287" tIns="53643" rIns="107287" bIns="53643" rtlCol="0" anchor="ctr" anchorCtr="0">
            <a:spAutoFit/>
          </a:bodyPr>
          <a:lstStyle/>
          <a:p>
            <a:pPr algn="ctr" defTabSz="1072651"/>
            <a:r>
              <a:rPr lang="ru-RU" sz="1400" b="1" dirty="0">
                <a:solidFill>
                  <a:srgbClr val="424242"/>
                </a:solidFill>
                <a:latin typeface="SF UI Display" panose="00000300000000000000" pitchFamily="50" charset="0"/>
              </a:rPr>
              <a:t>ОКТЯБРЬ</a:t>
            </a:r>
            <a:endParaRPr lang="en-US" sz="1400" b="1" dirty="0">
              <a:solidFill>
                <a:srgbClr val="000000"/>
              </a:solidFill>
              <a:latin typeface="SF UI Display" panose="00000300000000000000" pitchFamily="50" charset="0"/>
              <a:ea typeface="League Spartan" charset="0"/>
              <a:cs typeface="Poppins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6B2F0B-AEFE-465E-8F1F-E0316A65FB3B}"/>
              </a:ext>
            </a:extLst>
          </p:cNvPr>
          <p:cNvSpPr txBox="1"/>
          <p:nvPr/>
        </p:nvSpPr>
        <p:spPr>
          <a:xfrm>
            <a:off x="9673708" y="2206653"/>
            <a:ext cx="2748684" cy="323777"/>
          </a:xfrm>
          <a:prstGeom prst="rect">
            <a:avLst/>
          </a:prstGeom>
          <a:noFill/>
        </p:spPr>
        <p:txBody>
          <a:bodyPr wrap="square" lIns="107287" tIns="53643" rIns="107287" bIns="53643" rtlCol="0" anchor="ctr" anchorCtr="0">
            <a:spAutoFit/>
          </a:bodyPr>
          <a:lstStyle/>
          <a:p>
            <a:pPr algn="ctr" defTabSz="1072651"/>
            <a:r>
              <a:rPr lang="ru-RU" sz="1400" b="1" dirty="0">
                <a:solidFill>
                  <a:srgbClr val="424242"/>
                </a:solidFill>
                <a:latin typeface="SF UI Display" panose="00000300000000000000" pitchFamily="50" charset="0"/>
              </a:rPr>
              <a:t>АВГУСТ</a:t>
            </a:r>
            <a:endParaRPr lang="en-US" sz="1400" b="1" dirty="0">
              <a:solidFill>
                <a:srgbClr val="000000"/>
              </a:solidFill>
              <a:latin typeface="SF UI Display" panose="00000300000000000000" pitchFamily="50" charset="0"/>
              <a:ea typeface="League Spartan" charset="0"/>
              <a:cs typeface="Poppins" pitchFamily="2" charset="77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75CC13A5-1D05-4D32-8AB2-26838A2C47A1}"/>
              </a:ext>
            </a:extLst>
          </p:cNvPr>
          <p:cNvSpPr/>
          <p:nvPr/>
        </p:nvSpPr>
        <p:spPr>
          <a:xfrm>
            <a:off x="1042584" y="2172222"/>
            <a:ext cx="2742542" cy="323777"/>
          </a:xfrm>
          <a:prstGeom prst="rect">
            <a:avLst/>
          </a:prstGeom>
          <a:noFill/>
        </p:spPr>
        <p:txBody>
          <a:bodyPr wrap="square" lIns="107287" tIns="53643" rIns="107287" bIns="53643" rtlCol="0" anchor="ctr" anchorCtr="0">
            <a:spAutoFit/>
          </a:bodyPr>
          <a:lstStyle/>
          <a:p>
            <a:pPr algn="ctr" defTabSz="1072651" rtl="1"/>
            <a:r>
              <a:rPr lang="ru-RU" sz="1400" b="1" dirty="0">
                <a:solidFill>
                  <a:srgbClr val="424242"/>
                </a:solidFill>
                <a:latin typeface="SF UI Display" panose="00000300000000000000" pitchFamily="50" charset="0"/>
              </a:rPr>
              <a:t>ИЮНЬ</a:t>
            </a:r>
            <a:endParaRPr lang="en-US" sz="1400" b="1" dirty="0">
              <a:solidFill>
                <a:srgbClr val="424242"/>
              </a:solidFill>
              <a:latin typeface="SF UI Display" panose="00000300000000000000" pitchFamily="50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5B5534B5-EC21-4021-AF4C-1B98C17FDFDE}"/>
              </a:ext>
            </a:extLst>
          </p:cNvPr>
          <p:cNvSpPr txBox="1">
            <a:spLocks/>
          </p:cNvSpPr>
          <p:nvPr/>
        </p:nvSpPr>
        <p:spPr>
          <a:xfrm>
            <a:off x="857250" y="2433611"/>
            <a:ext cx="3049413" cy="792832"/>
          </a:xfrm>
          <a:prstGeom prst="rect">
            <a:avLst/>
          </a:prstGeom>
        </p:spPr>
        <p:txBody>
          <a:bodyPr vert="horz" wrap="square" lIns="53643" tIns="26822" rIns="53643" bIns="26822" rtlCol="0">
            <a:spAutoFit/>
          </a:bodyPr>
          <a:lstStyle>
            <a:defPPr rtl="0">
              <a:defRPr lang="ru-RU"/>
            </a:defPPr>
            <a:lvl1pPr indent="0" algn="ctr" defTabSz="543818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ru-RU" b="1" dirty="0">
                <a:latin typeface="SF UI Display" panose="00000300000000000000" pitchFamily="50" charset="0"/>
                <a:cs typeface="+mn-cs"/>
              </a:rPr>
              <a:t>«Р-Фарм» становится мажоритарным владельцем Фабрики РТТ и финансирует строительство завода по производству ускорителей </a:t>
            </a:r>
            <a:r>
              <a:rPr lang="en-US" b="1" dirty="0">
                <a:latin typeface="SF UI Display" panose="00000300000000000000" pitchFamily="50" charset="0"/>
                <a:cs typeface="+mn-cs"/>
              </a:rPr>
              <a:t>Varian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76CFF65-CFC2-4371-8AD9-BFA4C9251701}"/>
              </a:ext>
            </a:extLst>
          </p:cNvPr>
          <p:cNvSpPr/>
          <p:nvPr/>
        </p:nvSpPr>
        <p:spPr>
          <a:xfrm>
            <a:off x="3870806" y="5951849"/>
            <a:ext cx="2742542" cy="323777"/>
          </a:xfrm>
          <a:prstGeom prst="rect">
            <a:avLst/>
          </a:prstGeom>
          <a:noFill/>
        </p:spPr>
        <p:txBody>
          <a:bodyPr wrap="square" lIns="107287" tIns="53643" rIns="107287" bIns="53643" rtlCol="0" anchor="ctr" anchorCtr="0">
            <a:spAutoFit/>
          </a:bodyPr>
          <a:lstStyle/>
          <a:p>
            <a:pPr algn="ctr" defTabSz="1072651"/>
            <a:r>
              <a:rPr lang="ru-RU" sz="1400" b="1" dirty="0">
                <a:solidFill>
                  <a:srgbClr val="424242"/>
                </a:solidFill>
                <a:latin typeface="SF UI Display" panose="00000300000000000000" pitchFamily="50" charset="0"/>
              </a:rPr>
              <a:t>        ПО ИТОГАМ ГОДА</a:t>
            </a:r>
            <a:endParaRPr lang="en-US" sz="1400" b="1" dirty="0">
              <a:solidFill>
                <a:srgbClr val="424242"/>
              </a:solidFill>
              <a:latin typeface="SF UI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2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ПРОИЗВОДСТВЕННЫЕ</a:t>
            </a:r>
            <a:r>
              <a:rPr lang="ru-RU" b="1" dirty="0"/>
              <a:t> ПЛОЩАДИ</a:t>
            </a:r>
          </a:p>
        </p:txBody>
      </p:sp>
      <p:sp>
        <p:nvSpPr>
          <p:cNvPr id="4" name="object 16"/>
          <p:cNvSpPr/>
          <p:nvPr/>
        </p:nvSpPr>
        <p:spPr>
          <a:xfrm>
            <a:off x="5581650" y="4382842"/>
            <a:ext cx="4365374" cy="2359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3"/>
          <p:cNvSpPr txBox="1"/>
          <p:nvPr/>
        </p:nvSpPr>
        <p:spPr>
          <a:xfrm>
            <a:off x="10621516" y="2996382"/>
            <a:ext cx="1898014" cy="899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1900"/>
              </a:lnSpc>
              <a:spcBef>
                <a:spcPts val="100"/>
              </a:spcBef>
            </a:pPr>
            <a:r>
              <a:rPr sz="1400" b="0" spc="-5" dirty="0">
                <a:solidFill>
                  <a:srgbClr val="231F20"/>
                </a:solidFill>
                <a:latin typeface="SF UI Display"/>
                <a:cs typeface="SF UI Display"/>
              </a:rPr>
              <a:t>ПРОИЗВОД</a:t>
            </a:r>
            <a:r>
              <a:rPr sz="1400" b="0" spc="-45" dirty="0">
                <a:solidFill>
                  <a:srgbClr val="231F20"/>
                </a:solidFill>
                <a:latin typeface="SF UI Display"/>
                <a:cs typeface="SF UI Display"/>
              </a:rPr>
              <a:t>С</a:t>
            </a:r>
            <a:r>
              <a:rPr sz="1400" b="0" spc="-5" dirty="0">
                <a:solidFill>
                  <a:srgbClr val="231F20"/>
                </a:solidFill>
                <a:latin typeface="SF UI Display"/>
                <a:cs typeface="SF UI Display"/>
              </a:rPr>
              <a:t>ТВЕННАЯ  ПЛОЩАДЬ</a:t>
            </a:r>
            <a:r>
              <a:rPr sz="1400" b="0" spc="-10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1400" b="0" dirty="0">
                <a:solidFill>
                  <a:srgbClr val="231F20"/>
                </a:solidFill>
                <a:latin typeface="SF UI Display"/>
                <a:cs typeface="SF UI Display"/>
              </a:rPr>
              <a:t>–</a:t>
            </a:r>
            <a:endParaRPr sz="1400" dirty="0">
              <a:latin typeface="SF UI Display"/>
              <a:cs typeface="SF UI Display"/>
            </a:endParaRPr>
          </a:p>
          <a:p>
            <a:pPr marL="38100">
              <a:lnSpc>
                <a:spcPct val="100000"/>
              </a:lnSpc>
            </a:pPr>
            <a:r>
              <a:rPr sz="2600" b="0" dirty="0">
                <a:solidFill>
                  <a:srgbClr val="096B89"/>
                </a:solidFill>
                <a:latin typeface="SF UI Display"/>
                <a:cs typeface="SF UI Display"/>
              </a:rPr>
              <a:t>900</a:t>
            </a:r>
            <a:r>
              <a:rPr sz="2600" b="0" spc="-10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2600" b="0" spc="50" dirty="0">
                <a:solidFill>
                  <a:srgbClr val="096B89"/>
                </a:solidFill>
                <a:latin typeface="SF UI Display"/>
                <a:cs typeface="SF UI Display"/>
              </a:rPr>
              <a:t>м</a:t>
            </a:r>
            <a:r>
              <a:rPr sz="2250" b="0" spc="75" baseline="31481" dirty="0">
                <a:solidFill>
                  <a:srgbClr val="096B89"/>
                </a:solidFill>
                <a:latin typeface="SF UI Display"/>
                <a:cs typeface="SF UI Display"/>
              </a:rPr>
              <a:t>2</a:t>
            </a:r>
            <a:endParaRPr sz="2250" baseline="31481" dirty="0">
              <a:latin typeface="SF UI Display"/>
              <a:cs typeface="SF UI Display"/>
            </a:endParaRPr>
          </a:p>
        </p:txBody>
      </p:sp>
      <p:sp>
        <p:nvSpPr>
          <p:cNvPr id="11" name="object 24"/>
          <p:cNvSpPr txBox="1"/>
          <p:nvPr/>
        </p:nvSpPr>
        <p:spPr>
          <a:xfrm>
            <a:off x="713664" y="3864322"/>
            <a:ext cx="1065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5" dirty="0">
                <a:solidFill>
                  <a:srgbClr val="096B89"/>
                </a:solidFill>
                <a:latin typeface="SF UI Display"/>
                <a:cs typeface="SF UI Display"/>
              </a:rPr>
              <a:t>ОБЩИЙ</a:t>
            </a:r>
            <a:r>
              <a:rPr sz="1400" b="0" spc="-7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1400" b="0" dirty="0">
                <a:solidFill>
                  <a:srgbClr val="096B89"/>
                </a:solidFill>
                <a:latin typeface="SF UI Display"/>
                <a:cs typeface="SF UI Display"/>
              </a:rPr>
              <a:t>ВИД</a:t>
            </a:r>
            <a:endParaRPr sz="1400" dirty="0">
              <a:latin typeface="SF UI Display"/>
              <a:cs typeface="SF UI Display"/>
            </a:endParaRPr>
          </a:p>
        </p:txBody>
      </p:sp>
      <p:sp>
        <p:nvSpPr>
          <p:cNvPr id="12" name="object 25"/>
          <p:cNvSpPr txBox="1"/>
          <p:nvPr/>
        </p:nvSpPr>
        <p:spPr>
          <a:xfrm>
            <a:off x="724832" y="6815594"/>
            <a:ext cx="1617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dirty="0">
                <a:solidFill>
                  <a:srgbClr val="096B89"/>
                </a:solidFill>
                <a:latin typeface="SF UI Display"/>
                <a:cs typeface="SF UI Display"/>
              </a:rPr>
              <a:t>СБОРОЧНЫЙ</a:t>
            </a:r>
            <a:r>
              <a:rPr sz="1400" b="0" spc="-75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1400" b="0" spc="-15" dirty="0">
                <a:solidFill>
                  <a:srgbClr val="096B89"/>
                </a:solidFill>
                <a:latin typeface="SF UI Display"/>
                <a:cs typeface="SF UI Display"/>
              </a:rPr>
              <a:t>ПОСТ</a:t>
            </a:r>
            <a:endParaRPr sz="1400" dirty="0">
              <a:latin typeface="SF UI Display"/>
              <a:cs typeface="SF UI Display"/>
            </a:endParaRPr>
          </a:p>
        </p:txBody>
      </p:sp>
      <p:sp>
        <p:nvSpPr>
          <p:cNvPr id="13" name="object 26"/>
          <p:cNvSpPr txBox="1"/>
          <p:nvPr/>
        </p:nvSpPr>
        <p:spPr>
          <a:xfrm>
            <a:off x="5595691" y="3856224"/>
            <a:ext cx="29013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dirty="0">
                <a:solidFill>
                  <a:srgbClr val="096B89"/>
                </a:solidFill>
                <a:latin typeface="SF UI Display"/>
                <a:cs typeface="SF UI Display"/>
              </a:rPr>
              <a:t>СКЛАД </a:t>
            </a:r>
            <a:r>
              <a:rPr sz="1400" b="0" spc="-20" dirty="0">
                <a:solidFill>
                  <a:srgbClr val="096B89"/>
                </a:solidFill>
                <a:latin typeface="SF UI Display"/>
                <a:cs typeface="SF UI Display"/>
              </a:rPr>
              <a:t>ДЕТАЛЕЙ </a:t>
            </a:r>
            <a:r>
              <a:rPr sz="1400" b="0" dirty="0">
                <a:solidFill>
                  <a:srgbClr val="096B89"/>
                </a:solidFill>
                <a:latin typeface="SF UI Display"/>
                <a:cs typeface="SF UI Display"/>
              </a:rPr>
              <a:t>И</a:t>
            </a:r>
            <a:r>
              <a:rPr sz="1400" b="0" spc="-25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1400" b="0" spc="-20" dirty="0">
                <a:solidFill>
                  <a:srgbClr val="096B89"/>
                </a:solidFill>
                <a:latin typeface="SF UI Display"/>
                <a:cs typeface="SF UI Display"/>
              </a:rPr>
              <a:t>КОМПОНЕНТОВ</a:t>
            </a:r>
            <a:endParaRPr sz="1400" dirty="0">
              <a:latin typeface="SF UI Display"/>
              <a:cs typeface="SF UI Display"/>
            </a:endParaRPr>
          </a:p>
        </p:txBody>
      </p:sp>
      <p:sp>
        <p:nvSpPr>
          <p:cNvPr id="14" name="object 27"/>
          <p:cNvSpPr txBox="1"/>
          <p:nvPr/>
        </p:nvSpPr>
        <p:spPr>
          <a:xfrm>
            <a:off x="5664455" y="6819265"/>
            <a:ext cx="36391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5" dirty="0">
                <a:solidFill>
                  <a:srgbClr val="096B89"/>
                </a:solidFill>
                <a:latin typeface="SF UI Display"/>
                <a:cs typeface="SF UI Display"/>
              </a:rPr>
              <a:t>БУНКЕР </a:t>
            </a:r>
            <a:r>
              <a:rPr sz="1400" b="0" spc="5" dirty="0">
                <a:solidFill>
                  <a:srgbClr val="096B89"/>
                </a:solidFill>
                <a:latin typeface="SF UI Display"/>
                <a:cs typeface="SF UI Display"/>
              </a:rPr>
              <a:t>ДЛЯ </a:t>
            </a:r>
            <a:r>
              <a:rPr sz="1400" b="0" spc="-10" dirty="0">
                <a:solidFill>
                  <a:srgbClr val="096B89"/>
                </a:solidFill>
                <a:latin typeface="SF UI Display"/>
                <a:cs typeface="SF UI Display"/>
              </a:rPr>
              <a:t>РАДИАЦИОННЫХ</a:t>
            </a:r>
            <a:r>
              <a:rPr sz="1400" b="0" spc="-4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1400" b="0" spc="-15" dirty="0">
                <a:solidFill>
                  <a:srgbClr val="096B89"/>
                </a:solidFill>
                <a:latin typeface="SF UI Display"/>
                <a:cs typeface="SF UI Display"/>
              </a:rPr>
              <a:t>ИСПЫТАНИЙ</a:t>
            </a:r>
            <a:endParaRPr sz="1400" dirty="0">
              <a:latin typeface="SF UI Display"/>
              <a:cs typeface="SF UI Display"/>
            </a:endParaRPr>
          </a:p>
        </p:txBody>
      </p:sp>
      <p:pic>
        <p:nvPicPr>
          <p:cNvPr id="15" name="Рисунок 14" descr="Изображение выглядит как внутренний, грузовик, стол, куча&#10;&#10;Автоматически созданное описание">
            <a:extLst>
              <a:ext uri="{FF2B5EF4-FFF2-40B4-BE49-F238E27FC236}">
                <a16:creationId xmlns:a16="http://schemas.microsoft.com/office/drawing/2014/main" id="{F7EC85D0-8FDB-4F3D-885C-83DF4C2194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59"/>
          <a:stretch/>
        </p:blipFill>
        <p:spPr>
          <a:xfrm>
            <a:off x="704850" y="1408633"/>
            <a:ext cx="4357093" cy="2359233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человек, здание, стоит, женщина&#10;&#10;Автоматически созданное описание">
            <a:extLst>
              <a:ext uri="{FF2B5EF4-FFF2-40B4-BE49-F238E27FC236}">
                <a16:creationId xmlns:a16="http://schemas.microsoft.com/office/drawing/2014/main" id="{0F96E5AC-CBA7-40A5-99C2-D92F374F04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23"/>
          <a:stretch/>
        </p:blipFill>
        <p:spPr>
          <a:xfrm>
            <a:off x="5595691" y="1408632"/>
            <a:ext cx="4365359" cy="235923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здание, грузовик, стол, улица&#10;&#10;Автоматически созданное описание">
            <a:extLst>
              <a:ext uri="{FF2B5EF4-FFF2-40B4-BE49-F238E27FC236}">
                <a16:creationId xmlns:a16="http://schemas.microsoft.com/office/drawing/2014/main" id="{4730B8D3-1AB6-425C-9F4B-ABBFAD5DFD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8" b="9485"/>
          <a:stretch/>
        </p:blipFill>
        <p:spPr>
          <a:xfrm>
            <a:off x="696027" y="4382842"/>
            <a:ext cx="4365916" cy="2359233"/>
          </a:xfrm>
          <a:prstGeom prst="rect">
            <a:avLst/>
          </a:prstGeom>
        </p:spPr>
      </p:pic>
      <p:cxnSp>
        <p:nvCxnSpPr>
          <p:cNvPr id="19" name="Прямая соединительная линия 18"/>
          <p:cNvCxnSpPr/>
          <p:nvPr/>
        </p:nvCxnSpPr>
        <p:spPr>
          <a:xfrm>
            <a:off x="10382250" y="1408632"/>
            <a:ext cx="0" cy="5701178"/>
          </a:xfrm>
          <a:prstGeom prst="line">
            <a:avLst/>
          </a:prstGeom>
          <a:ln w="381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10001250" y="4066323"/>
            <a:ext cx="2743200" cy="0"/>
          </a:xfrm>
          <a:prstGeom prst="line">
            <a:avLst/>
          </a:prstGeom>
          <a:ln w="381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4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</a:t>
            </a:r>
            <a:r>
              <a:rPr lang="ru-RU" b="1" dirty="0"/>
              <a:t>ПРОИЗВОДСТВА</a:t>
            </a:r>
          </a:p>
        </p:txBody>
      </p:sp>
      <p:sp>
        <p:nvSpPr>
          <p:cNvPr id="3" name="object 23"/>
          <p:cNvSpPr txBox="1"/>
          <p:nvPr/>
        </p:nvSpPr>
        <p:spPr>
          <a:xfrm>
            <a:off x="10621516" y="2996382"/>
            <a:ext cx="1898014" cy="899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1900"/>
              </a:lnSpc>
              <a:spcBef>
                <a:spcPts val="100"/>
              </a:spcBef>
            </a:pPr>
            <a:r>
              <a:rPr sz="1400" b="0" spc="-5" dirty="0">
                <a:solidFill>
                  <a:srgbClr val="231F20"/>
                </a:solidFill>
                <a:latin typeface="SF UI Display"/>
                <a:cs typeface="SF UI Display"/>
              </a:rPr>
              <a:t>ПРОИЗВОД</a:t>
            </a:r>
            <a:r>
              <a:rPr sz="1400" b="0" spc="-45" dirty="0">
                <a:solidFill>
                  <a:srgbClr val="231F20"/>
                </a:solidFill>
                <a:latin typeface="SF UI Display"/>
                <a:cs typeface="SF UI Display"/>
              </a:rPr>
              <a:t>С</a:t>
            </a:r>
            <a:r>
              <a:rPr sz="1400" b="0" spc="-5" dirty="0">
                <a:solidFill>
                  <a:srgbClr val="231F20"/>
                </a:solidFill>
                <a:latin typeface="SF UI Display"/>
                <a:cs typeface="SF UI Display"/>
              </a:rPr>
              <a:t>ТВЕННАЯ  ПЛОЩАДЬ</a:t>
            </a:r>
            <a:r>
              <a:rPr sz="1400" b="0" spc="-10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1400" b="0" dirty="0">
                <a:solidFill>
                  <a:srgbClr val="231F20"/>
                </a:solidFill>
                <a:latin typeface="SF UI Display"/>
                <a:cs typeface="SF UI Display"/>
              </a:rPr>
              <a:t>–</a:t>
            </a:r>
            <a:endParaRPr sz="1400" dirty="0">
              <a:latin typeface="SF UI Display"/>
              <a:cs typeface="SF UI Display"/>
            </a:endParaRPr>
          </a:p>
          <a:p>
            <a:pPr marL="38100">
              <a:lnSpc>
                <a:spcPct val="100000"/>
              </a:lnSpc>
            </a:pPr>
            <a:r>
              <a:rPr sz="2600" b="0" dirty="0">
                <a:solidFill>
                  <a:srgbClr val="096B89"/>
                </a:solidFill>
                <a:latin typeface="SF UI Display"/>
                <a:cs typeface="SF UI Display"/>
              </a:rPr>
              <a:t>900</a:t>
            </a:r>
            <a:r>
              <a:rPr sz="2600" b="0" spc="-10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2600" b="0" spc="50" dirty="0">
                <a:solidFill>
                  <a:srgbClr val="096B89"/>
                </a:solidFill>
                <a:latin typeface="SF UI Display"/>
                <a:cs typeface="SF UI Display"/>
              </a:rPr>
              <a:t>м</a:t>
            </a:r>
            <a:r>
              <a:rPr sz="2250" b="0" spc="75" baseline="31481" dirty="0">
                <a:solidFill>
                  <a:srgbClr val="096B89"/>
                </a:solidFill>
                <a:latin typeface="SF UI Display"/>
                <a:cs typeface="SF UI Display"/>
              </a:rPr>
              <a:t>2</a:t>
            </a:r>
            <a:endParaRPr sz="2250" baseline="31481" dirty="0">
              <a:latin typeface="SF UI Display"/>
              <a:cs typeface="SF UI Display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0382250" y="1408632"/>
            <a:ext cx="0" cy="5701178"/>
          </a:xfrm>
          <a:prstGeom prst="line">
            <a:avLst/>
          </a:prstGeom>
          <a:ln w="381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>
          <a:xfrm>
            <a:off x="10001250" y="4066323"/>
            <a:ext cx="2743200" cy="0"/>
          </a:xfrm>
          <a:prstGeom prst="line">
            <a:avLst/>
          </a:prstGeom>
          <a:ln w="381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24"/>
          <p:cNvSpPr txBox="1"/>
          <p:nvPr/>
        </p:nvSpPr>
        <p:spPr>
          <a:xfrm>
            <a:off x="710600" y="3976723"/>
            <a:ext cx="2493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15" dirty="0">
                <a:solidFill>
                  <a:srgbClr val="096B89"/>
                </a:solidFill>
                <a:latin typeface="SF UI Display"/>
                <a:cs typeface="SF UI Display"/>
              </a:rPr>
              <a:t>СТЫКОВКА </a:t>
            </a:r>
            <a:r>
              <a:rPr sz="1400" b="0" spc="-5" dirty="0">
                <a:solidFill>
                  <a:srgbClr val="096B89"/>
                </a:solidFill>
                <a:latin typeface="SF UI Display"/>
                <a:cs typeface="SF UI Display"/>
              </a:rPr>
              <a:t>ГЕНТРИ </a:t>
            </a:r>
            <a:r>
              <a:rPr sz="1400" b="0" dirty="0">
                <a:solidFill>
                  <a:srgbClr val="096B89"/>
                </a:solidFill>
                <a:latin typeface="SF UI Display"/>
                <a:cs typeface="SF UI Display"/>
              </a:rPr>
              <a:t>И</a:t>
            </a:r>
            <a:r>
              <a:rPr sz="1400" b="0" spc="-5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1400" b="0" spc="-15" dirty="0">
                <a:solidFill>
                  <a:srgbClr val="096B89"/>
                </a:solidFill>
                <a:latin typeface="SF UI Display"/>
                <a:cs typeface="SF UI Display"/>
              </a:rPr>
              <a:t>СТЕНДА</a:t>
            </a:r>
            <a:endParaRPr sz="1400" dirty="0">
              <a:latin typeface="SF UI Display"/>
              <a:cs typeface="SF UI Display"/>
            </a:endParaRPr>
          </a:p>
        </p:txBody>
      </p:sp>
      <p:sp>
        <p:nvSpPr>
          <p:cNvPr id="7" name="object 25"/>
          <p:cNvSpPr txBox="1"/>
          <p:nvPr/>
        </p:nvSpPr>
        <p:spPr>
          <a:xfrm>
            <a:off x="702573" y="6764343"/>
            <a:ext cx="1592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dirty="0">
                <a:solidFill>
                  <a:srgbClr val="096B89"/>
                </a:solidFill>
                <a:latin typeface="SF UI Display"/>
                <a:cs typeface="SF UI Display"/>
              </a:rPr>
              <a:t>СБОРКА</a:t>
            </a:r>
            <a:r>
              <a:rPr sz="1400" b="0" spc="-6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1400" b="0" spc="-45" dirty="0">
                <a:solidFill>
                  <a:srgbClr val="096B89"/>
                </a:solidFill>
                <a:latin typeface="SF UI Display"/>
                <a:cs typeface="SF UI Display"/>
              </a:rPr>
              <a:t>АППАРАТА</a:t>
            </a:r>
            <a:endParaRPr sz="1400" dirty="0">
              <a:latin typeface="SF UI Display"/>
              <a:cs typeface="SF UI Display"/>
            </a:endParaRPr>
          </a:p>
        </p:txBody>
      </p:sp>
      <p:sp>
        <p:nvSpPr>
          <p:cNvPr id="8" name="object 26"/>
          <p:cNvSpPr txBox="1"/>
          <p:nvPr/>
        </p:nvSpPr>
        <p:spPr>
          <a:xfrm>
            <a:off x="5581650" y="3976723"/>
            <a:ext cx="32778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5" dirty="0">
                <a:solidFill>
                  <a:srgbClr val="096B89"/>
                </a:solidFill>
                <a:latin typeface="SF UI Display"/>
                <a:cs typeface="SF UI Display"/>
              </a:rPr>
              <a:t>ПОДКЛЮЧЕНИЕ КАБЕЛЬНОЙ</a:t>
            </a:r>
            <a:r>
              <a:rPr sz="1400" b="0" spc="-65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1400" b="0" spc="-10" dirty="0">
                <a:solidFill>
                  <a:srgbClr val="096B89"/>
                </a:solidFill>
                <a:latin typeface="SF UI Display"/>
                <a:cs typeface="SF UI Display"/>
              </a:rPr>
              <a:t>СИСТЕМЫ</a:t>
            </a:r>
            <a:endParaRPr sz="1400" dirty="0">
              <a:latin typeface="SF UI Display"/>
              <a:cs typeface="SF UI Display"/>
            </a:endParaRPr>
          </a:p>
        </p:txBody>
      </p:sp>
      <p:sp>
        <p:nvSpPr>
          <p:cNvPr id="9" name="object 27"/>
          <p:cNvSpPr txBox="1"/>
          <p:nvPr/>
        </p:nvSpPr>
        <p:spPr>
          <a:xfrm>
            <a:off x="5593786" y="6814811"/>
            <a:ext cx="2192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25" dirty="0">
                <a:solidFill>
                  <a:srgbClr val="096B89"/>
                </a:solidFill>
                <a:latin typeface="SF UI Display"/>
                <a:cs typeface="SF UI Display"/>
              </a:rPr>
              <a:t>МОНТАЖ</a:t>
            </a:r>
            <a:r>
              <a:rPr sz="1400" b="0" spc="-3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1400" b="0" spc="-15" dirty="0">
                <a:solidFill>
                  <a:srgbClr val="096B89"/>
                </a:solidFill>
                <a:latin typeface="SF UI Display"/>
                <a:cs typeface="SF UI Display"/>
              </a:rPr>
              <a:t>ПРОТИВОВЕСОВ</a:t>
            </a:r>
            <a:endParaRPr sz="1400" dirty="0">
              <a:latin typeface="SF UI Display"/>
              <a:cs typeface="SF UI Display"/>
            </a:endParaRPr>
          </a:p>
        </p:txBody>
      </p:sp>
      <p:pic>
        <p:nvPicPr>
          <p:cNvPr id="10" name="Рисунок 9" descr="Изображение выглядит как внутренний, лодка, большой, кухня&#10;&#10;Автоматически созданное описание">
            <a:extLst>
              <a:ext uri="{FF2B5EF4-FFF2-40B4-BE49-F238E27FC236}">
                <a16:creationId xmlns:a16="http://schemas.microsoft.com/office/drawing/2014/main" id="{0D57AABD-0F9B-4EC0-B250-1642A181C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3" y="1501903"/>
            <a:ext cx="4365379" cy="239427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ловек, мужчина, внутренний,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2D75C9AB-CA33-4060-AF20-27658ACF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55" y="1501902"/>
            <a:ext cx="4335088" cy="239427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микроскоп, человек, объек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1D5D024-F371-4F67-B1FB-AE847A6EC4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"/>
          <a:stretch/>
        </p:blipFill>
        <p:spPr>
          <a:xfrm>
            <a:off x="710600" y="4467225"/>
            <a:ext cx="4357352" cy="2239339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внутренний, комната, человек, готовится&#10;&#10;Автоматически созданное описание">
            <a:extLst>
              <a:ext uri="{FF2B5EF4-FFF2-40B4-BE49-F238E27FC236}">
                <a16:creationId xmlns:a16="http://schemas.microsoft.com/office/drawing/2014/main" id="{74F85CD1-01AB-4461-96F9-8A5A7CDF8E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9"/>
          <a:stretch/>
        </p:blipFill>
        <p:spPr>
          <a:xfrm>
            <a:off x="5581650" y="4467225"/>
            <a:ext cx="4335088" cy="22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7300" y="428625"/>
            <a:ext cx="9730150" cy="369332"/>
          </a:xfrm>
        </p:spPr>
        <p:txBody>
          <a:bodyPr/>
          <a:lstStyle/>
          <a:p>
            <a:r>
              <a:rPr lang="ru-RU" sz="2400" kern="1200" spc="-6" dirty="0">
                <a:solidFill>
                  <a:srgbClr val="006192"/>
                </a:solidFill>
                <a:latin typeface="SF UI Display" panose="00000300000000000000" pitchFamily="50" charset="0"/>
              </a:rPr>
              <a:t>ЛИНЕЙКА УСКОРИТЕЛЕЙ </a:t>
            </a:r>
            <a:r>
              <a:rPr lang="en-US" sz="2400" b="1" kern="1200" spc="-6" dirty="0">
                <a:solidFill>
                  <a:srgbClr val="006192"/>
                </a:solidFill>
                <a:latin typeface="SF UI Display" panose="00000300000000000000" pitchFamily="50" charset="0"/>
              </a:rPr>
              <a:t>VARIAN</a:t>
            </a:r>
            <a:endParaRPr lang="ru-RU" sz="2400" dirty="0"/>
          </a:p>
        </p:txBody>
      </p:sp>
      <p:sp>
        <p:nvSpPr>
          <p:cNvPr id="3" name="object 12"/>
          <p:cNvSpPr txBox="1"/>
          <p:nvPr/>
        </p:nvSpPr>
        <p:spPr>
          <a:xfrm>
            <a:off x="470011" y="1402004"/>
            <a:ext cx="6254641" cy="320587"/>
          </a:xfrm>
          <a:prstGeom prst="rect">
            <a:avLst/>
          </a:prstGeom>
        </p:spPr>
        <p:txBody>
          <a:bodyPr vert="horz" wrap="square" lIns="0" tIns="12687" rIns="0" bIns="0" rtlCol="0">
            <a:spAutoFit/>
          </a:bodyPr>
          <a:lstStyle>
            <a:lvl1pPr marL="12689">
              <a:spcBef>
                <a:spcPts val="100"/>
              </a:spcBef>
              <a:defRPr sz="2398" b="1" i="0" spc="-35">
                <a:solidFill>
                  <a:srgbClr val="096B89"/>
                </a:solidFill>
                <a:latin typeface="SF UI Display"/>
                <a:ea typeface="+mj-ea"/>
                <a:cs typeface="SF UI Display"/>
              </a:defRPr>
            </a:lvl1pPr>
          </a:lstStyle>
          <a:p>
            <a:pPr defTabSz="914417">
              <a:defRPr/>
            </a:pPr>
            <a:r>
              <a:rPr lang="ru-RU" sz="2000" dirty="0"/>
              <a:t>Аппараты производства Фабрики РТТ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142C9-831B-47A6-A0C1-10CAED7ED885}"/>
              </a:ext>
            </a:extLst>
          </p:cNvPr>
          <p:cNvSpPr txBox="1"/>
          <p:nvPr/>
        </p:nvSpPr>
        <p:spPr>
          <a:xfrm>
            <a:off x="2120964" y="2124865"/>
            <a:ext cx="1848131" cy="6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7">
              <a:defRPr/>
            </a:pPr>
            <a:r>
              <a:rPr lang="ru-RU" sz="1103" spc="-10" dirty="0">
                <a:solidFill>
                  <a:srgbClr val="231F20"/>
                </a:solidFill>
                <a:latin typeface="SF UI Display"/>
              </a:rPr>
              <a:t>НИЗКОЭНЕРГЕТИЧЕСКИЙ ЛИНЕЙНЫЙ УСКОРИТЕЛЬ</a:t>
            </a:r>
          </a:p>
          <a:p>
            <a:pPr defTabSz="914417">
              <a:defRPr/>
            </a:pPr>
            <a:r>
              <a:rPr lang="en-US" sz="1103" b="1" spc="-10" dirty="0">
                <a:solidFill>
                  <a:srgbClr val="231F20"/>
                </a:solidFill>
                <a:latin typeface="SF UI Display"/>
              </a:rPr>
              <a:t>UNIQUE</a:t>
            </a:r>
            <a:r>
              <a:rPr lang="ru-RU" sz="1200" b="1" spc="25" dirty="0">
                <a:latin typeface="SF UI Display"/>
                <a:cs typeface="SF UI Display"/>
              </a:rPr>
              <a:t>™</a:t>
            </a:r>
            <a:endParaRPr lang="ru-RU" sz="1200" dirty="0">
              <a:latin typeface="SF UI Display"/>
              <a:cs typeface="SF UI Display"/>
            </a:endParaRPr>
          </a:p>
        </p:txBody>
      </p:sp>
      <p:pic>
        <p:nvPicPr>
          <p:cNvPr id="5" name="Рисунок 4" descr="Изображение выглядит как внутренний, прибор, кухонный прибор&#10;&#10;Автоматически созданное описание">
            <a:extLst>
              <a:ext uri="{FF2B5EF4-FFF2-40B4-BE49-F238E27FC236}">
                <a16:creationId xmlns:a16="http://schemas.microsoft.com/office/drawing/2014/main" id="{CE789332-5E10-442D-BD23-717C9776B6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3" y="2096294"/>
            <a:ext cx="2278943" cy="165038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87F80E-EDF6-4EB8-A6E5-B70F53F25A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79" y="2124865"/>
            <a:ext cx="2322640" cy="1593244"/>
          </a:xfrm>
          <a:prstGeom prst="rect">
            <a:avLst/>
          </a:prstGeom>
        </p:spPr>
      </p:pic>
      <p:pic>
        <p:nvPicPr>
          <p:cNvPr id="7" name="Рисунок 6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B2995FB-0E7B-4C14-8892-08EC4DACD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063" y="1976969"/>
            <a:ext cx="2564652" cy="1889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88F74-E4FB-41FE-AD7B-04C6DDF1F253}"/>
              </a:ext>
            </a:extLst>
          </p:cNvPr>
          <p:cNvSpPr txBox="1"/>
          <p:nvPr/>
        </p:nvSpPr>
        <p:spPr>
          <a:xfrm>
            <a:off x="6724651" y="2096294"/>
            <a:ext cx="2040647" cy="601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7">
              <a:defRPr/>
            </a:pPr>
            <a:r>
              <a:rPr lang="ru-RU" sz="1103" spc="-10" dirty="0">
                <a:solidFill>
                  <a:srgbClr val="231F20"/>
                </a:solidFill>
                <a:latin typeface="SF UI Display"/>
              </a:rPr>
              <a:t>ВЫСОКОЭНЕРГЕТИЧЕСКИЙ ЛИНЕЙНЫЙ УСКОРИТЕЛЬ </a:t>
            </a:r>
            <a:r>
              <a:rPr lang="en-US" sz="1103" b="1" spc="-10" dirty="0">
                <a:solidFill>
                  <a:srgbClr val="231F20"/>
                </a:solidFill>
                <a:latin typeface="SF UI Display"/>
              </a:rPr>
              <a:t>CLINAC</a:t>
            </a:r>
            <a:r>
              <a:rPr lang="en-US" sz="1200" baseline="30000" dirty="0">
                <a:solidFill>
                  <a:srgbClr val="096B8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1200" baseline="30000" dirty="0">
                <a:latin typeface="Arial" panose="020B0604020202020204" pitchFamily="34" charset="0"/>
                <a:ea typeface="MS PGothic" panose="020B0600070205080204" pitchFamily="34" charset="-128"/>
              </a:rPr>
              <a:t>®</a:t>
            </a:r>
            <a:r>
              <a:rPr lang="en-US" sz="1103" b="1" spc="-10" dirty="0">
                <a:solidFill>
                  <a:srgbClr val="231F20"/>
                </a:solidFill>
                <a:latin typeface="SF UI Display"/>
              </a:rPr>
              <a:t> </a:t>
            </a:r>
            <a:r>
              <a:rPr lang="en-US" sz="1103" b="1" spc="-10" dirty="0" err="1">
                <a:solidFill>
                  <a:srgbClr val="231F20"/>
                </a:solidFill>
                <a:latin typeface="SF UI Display"/>
              </a:rPr>
              <a:t>iX</a:t>
            </a:r>
            <a:endParaRPr lang="ru-RU" sz="1103" b="1" spc="-10" dirty="0">
              <a:solidFill>
                <a:srgbClr val="231F20"/>
              </a:solidFill>
              <a:latin typeface="SF UI Display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A6BE9-247D-43D1-A97C-0737B2BF64BC}"/>
              </a:ext>
            </a:extLst>
          </p:cNvPr>
          <p:cNvSpPr txBox="1"/>
          <p:nvPr/>
        </p:nvSpPr>
        <p:spPr>
          <a:xfrm>
            <a:off x="11190977" y="2067723"/>
            <a:ext cx="1848131" cy="616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7">
              <a:defRPr/>
            </a:pPr>
            <a:r>
              <a:rPr lang="ru-RU" sz="1103" spc="-10" dirty="0">
                <a:solidFill>
                  <a:srgbClr val="231F20"/>
                </a:solidFill>
                <a:latin typeface="SF UI Display"/>
              </a:rPr>
              <a:t>СИСТЕМА РАДИОТЕРАПИИ </a:t>
            </a:r>
            <a:r>
              <a:rPr lang="en-US" sz="1103" b="1" spc="-10" dirty="0">
                <a:solidFill>
                  <a:srgbClr val="231F20"/>
                </a:solidFill>
                <a:latin typeface="SF UI Display"/>
              </a:rPr>
              <a:t>HALCYON</a:t>
            </a:r>
            <a:r>
              <a:rPr lang="en-US" sz="1200" baseline="30000" dirty="0">
                <a:solidFill>
                  <a:srgbClr val="096B8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1200" baseline="30000" dirty="0">
                <a:latin typeface="Arial" panose="020B0604020202020204" pitchFamily="34" charset="0"/>
                <a:ea typeface="MS PGothic" panose="020B0600070205080204" pitchFamily="34" charset="-128"/>
              </a:rPr>
              <a:t>®</a:t>
            </a:r>
            <a:endParaRPr lang="ru-RU" sz="1103" b="1" spc="-10" dirty="0">
              <a:latin typeface="SF UI Display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85CDAE40-F0B3-4B30-BD60-1177ED389E19}"/>
              </a:ext>
            </a:extLst>
          </p:cNvPr>
          <p:cNvSpPr txBox="1"/>
          <p:nvPr/>
        </p:nvSpPr>
        <p:spPr>
          <a:xfrm>
            <a:off x="470005" y="4137250"/>
            <a:ext cx="6254641" cy="320587"/>
          </a:xfrm>
          <a:prstGeom prst="rect">
            <a:avLst/>
          </a:prstGeom>
        </p:spPr>
        <p:txBody>
          <a:bodyPr vert="horz" wrap="square" lIns="0" tIns="12687" rIns="0" bIns="0" rtlCol="0">
            <a:spAutoFit/>
          </a:bodyPr>
          <a:lstStyle>
            <a:lvl1pPr marL="12689">
              <a:spcBef>
                <a:spcPts val="100"/>
              </a:spcBef>
              <a:defRPr sz="2398" b="1" i="0" spc="-35">
                <a:solidFill>
                  <a:srgbClr val="096B89"/>
                </a:solidFill>
                <a:latin typeface="SF UI Display"/>
                <a:ea typeface="+mj-ea"/>
                <a:cs typeface="SF UI Display"/>
              </a:defRPr>
            </a:lvl1pPr>
          </a:lstStyle>
          <a:p>
            <a:pPr defTabSz="914417">
              <a:defRPr/>
            </a:pPr>
            <a:r>
              <a:rPr lang="ru-RU" sz="2000" dirty="0"/>
              <a:t>Дистрибуция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1A54AC-E163-4D96-B92B-CCDAC24229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54" y="4742725"/>
            <a:ext cx="2971365" cy="23898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4B3521-19C5-4DEC-B26B-49D0415CB71E}"/>
              </a:ext>
            </a:extLst>
          </p:cNvPr>
          <p:cNvSpPr txBox="1"/>
          <p:nvPr/>
        </p:nvSpPr>
        <p:spPr>
          <a:xfrm>
            <a:off x="4133455" y="4814090"/>
            <a:ext cx="2591191" cy="1465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7">
              <a:defRPr/>
            </a:pPr>
            <a:r>
              <a:rPr lang="ru-RU" sz="1103" spc="-10" dirty="0">
                <a:solidFill>
                  <a:srgbClr val="231F20"/>
                </a:solidFill>
                <a:latin typeface="SF UI Display"/>
              </a:rPr>
              <a:t>СИСТЕМА РАДИОТЕРАПИИ </a:t>
            </a:r>
            <a:r>
              <a:rPr lang="ru-RU" sz="1103" b="1" spc="-10" dirty="0">
                <a:solidFill>
                  <a:srgbClr val="231F20"/>
                </a:solidFill>
                <a:latin typeface="SF UI Display"/>
              </a:rPr>
              <a:t>TRUEBEAM</a:t>
            </a:r>
            <a:r>
              <a:rPr lang="en-US" sz="1200" baseline="30000" dirty="0">
                <a:solidFill>
                  <a:srgbClr val="096B8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sz="1200" baseline="30000" dirty="0">
                <a:latin typeface="Arial" panose="020B0604020202020204" pitchFamily="34" charset="0"/>
                <a:ea typeface="MS PGothic" panose="020B0600070205080204" pitchFamily="34" charset="-128"/>
              </a:rPr>
              <a:t>®</a:t>
            </a:r>
            <a:endParaRPr lang="ru-RU" sz="1103" b="1" spc="-10" dirty="0">
              <a:latin typeface="SF UI Display"/>
            </a:endParaRPr>
          </a:p>
          <a:p>
            <a:pPr defTabSz="914417">
              <a:defRPr/>
            </a:pPr>
            <a:endParaRPr lang="ru-RU" sz="1103" spc="-10" dirty="0">
              <a:solidFill>
                <a:srgbClr val="231F20"/>
              </a:solidFill>
              <a:latin typeface="SF UI Display"/>
            </a:endParaRPr>
          </a:p>
          <a:p>
            <a:pPr defTabSz="914417">
              <a:defRPr/>
            </a:pPr>
            <a:r>
              <a:rPr lang="ru-RU" sz="1103" spc="-10" dirty="0">
                <a:solidFill>
                  <a:srgbClr val="231F20"/>
                </a:solidFill>
                <a:latin typeface="SF UI Display"/>
              </a:rPr>
              <a:t>Революционная технология лучевой терапии и радиохирургии, универсальная в лечении большинства локализаций раковых опухолей </a:t>
            </a:r>
            <a:endParaRPr lang="ru-RU" sz="1103" b="1" spc="-10" dirty="0">
              <a:solidFill>
                <a:srgbClr val="231F20"/>
              </a:solidFill>
              <a:latin typeface="SF UI Display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D2462-36D8-4FC1-A451-1752605204EB}"/>
              </a:ext>
            </a:extLst>
          </p:cNvPr>
          <p:cNvSpPr txBox="1"/>
          <p:nvPr/>
        </p:nvSpPr>
        <p:spPr>
          <a:xfrm>
            <a:off x="9964819" y="4742725"/>
            <a:ext cx="2359017" cy="1465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7">
              <a:defRPr/>
            </a:pPr>
            <a:r>
              <a:rPr lang="ru-RU" sz="1103" spc="-10" dirty="0">
                <a:solidFill>
                  <a:srgbClr val="231F20"/>
                </a:solidFill>
                <a:latin typeface="SF UI Display"/>
              </a:rPr>
              <a:t>АППАРАТ ДЛЯ РАДИОХИРУРГИИ</a:t>
            </a:r>
          </a:p>
          <a:p>
            <a:pPr defTabSz="914417">
              <a:defRPr/>
            </a:pPr>
            <a:r>
              <a:rPr lang="ru-RU" sz="1103" b="1" spc="-10" dirty="0">
                <a:solidFill>
                  <a:srgbClr val="231F20"/>
                </a:solidFill>
                <a:latin typeface="SF UI Display"/>
              </a:rPr>
              <a:t>EDGE</a:t>
            </a:r>
            <a:r>
              <a:rPr lang="en-US" sz="1200" baseline="30000" dirty="0">
                <a:latin typeface="Arial" panose="020B0604020202020204" pitchFamily="34" charset="0"/>
                <a:ea typeface="MS PGothic" panose="020B0600070205080204" pitchFamily="34" charset="-128"/>
              </a:rPr>
              <a:t> ®</a:t>
            </a:r>
            <a:endParaRPr lang="ru-RU" sz="1200" b="1" spc="25" dirty="0">
              <a:solidFill>
                <a:srgbClr val="231F20"/>
              </a:solidFill>
              <a:latin typeface="SF UI Display"/>
            </a:endParaRPr>
          </a:p>
          <a:p>
            <a:pPr defTabSz="914417">
              <a:defRPr/>
            </a:pPr>
            <a:endParaRPr lang="ru-RU" sz="1103" spc="-10" dirty="0">
              <a:solidFill>
                <a:srgbClr val="231F20"/>
              </a:solidFill>
              <a:latin typeface="SF UI Display"/>
            </a:endParaRPr>
          </a:p>
          <a:p>
            <a:pPr defTabSz="914417">
              <a:defRPr/>
            </a:pPr>
            <a:r>
              <a:rPr lang="ru-RU" sz="1103" spc="-10" dirty="0">
                <a:solidFill>
                  <a:srgbClr val="231F20"/>
                </a:solidFill>
                <a:latin typeface="SF UI Display"/>
              </a:rPr>
              <a:t>Новая эра радиохирургических процедур с широкими возможностями отслеживания положения мишени в режиме реального времени </a:t>
            </a:r>
            <a:endParaRPr lang="ru-RU" sz="1103" b="1" spc="-10" dirty="0">
              <a:solidFill>
                <a:srgbClr val="231F20"/>
              </a:solidFill>
              <a:latin typeface="SF UI Display"/>
            </a:endParaRPr>
          </a:p>
        </p:txBody>
      </p:sp>
      <p:pic>
        <p:nvPicPr>
          <p:cNvPr id="14" name="Рисунок 13" descr="Изображение выглядит как прибор&#10;&#10;Автоматически созданное описание">
            <a:extLst>
              <a:ext uri="{FF2B5EF4-FFF2-40B4-BE49-F238E27FC236}">
                <a16:creationId xmlns:a16="http://schemas.microsoft.com/office/drawing/2014/main" id="{D1046EED-60CD-4779-B0E0-77FA251E88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18" y="4742725"/>
            <a:ext cx="2907501" cy="2406671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975DD82D-984F-4CCD-AAAF-B1C455BAEA94}"/>
              </a:ext>
            </a:extLst>
          </p:cNvPr>
          <p:cNvSpPr/>
          <p:nvPr/>
        </p:nvSpPr>
        <p:spPr>
          <a:xfrm>
            <a:off x="5243645" y="1570613"/>
            <a:ext cx="7827831" cy="270218"/>
          </a:xfrm>
          <a:custGeom>
            <a:avLst/>
            <a:gdLst/>
            <a:ahLst/>
            <a:cxnLst/>
            <a:rect l="l" t="t" r="r" b="b"/>
            <a:pathLst>
              <a:path w="13065125">
                <a:moveTo>
                  <a:pt x="0" y="0"/>
                </a:moveTo>
                <a:lnTo>
                  <a:pt x="13065076" y="0"/>
                </a:lnTo>
              </a:path>
            </a:pathLst>
          </a:custGeom>
          <a:ln w="9525">
            <a:solidFill>
              <a:srgbClr val="096B89"/>
            </a:solidFill>
          </a:ln>
        </p:spPr>
        <p:txBody>
          <a:bodyPr wrap="square" lIns="0" tIns="0" rIns="0" bIns="0" rtlCol="0"/>
          <a:lstStyle/>
          <a:p>
            <a:pPr defTabSz="914417">
              <a:defRPr/>
            </a:pPr>
            <a:endParaRPr>
              <a:solidFill>
                <a:prstClr val="black"/>
              </a:solidFill>
              <a:latin typeface="SF UI Display" panose="00000300000000000000" pitchFamily="50" charset="0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8C597EE8-F522-4CE3-AEAD-738560D97B40}"/>
              </a:ext>
            </a:extLst>
          </p:cNvPr>
          <p:cNvSpPr/>
          <p:nvPr/>
        </p:nvSpPr>
        <p:spPr>
          <a:xfrm>
            <a:off x="2428372" y="4326416"/>
            <a:ext cx="10643105" cy="270218"/>
          </a:xfrm>
          <a:custGeom>
            <a:avLst/>
            <a:gdLst/>
            <a:ahLst/>
            <a:cxnLst/>
            <a:rect l="l" t="t" r="r" b="b"/>
            <a:pathLst>
              <a:path w="13065125">
                <a:moveTo>
                  <a:pt x="0" y="0"/>
                </a:moveTo>
                <a:lnTo>
                  <a:pt x="13065076" y="0"/>
                </a:lnTo>
              </a:path>
            </a:pathLst>
          </a:custGeom>
          <a:ln w="9525">
            <a:solidFill>
              <a:srgbClr val="096B89"/>
            </a:solidFill>
          </a:ln>
        </p:spPr>
        <p:txBody>
          <a:bodyPr wrap="square" lIns="0" tIns="0" rIns="0" bIns="0" rtlCol="0"/>
          <a:lstStyle/>
          <a:p>
            <a:pPr defTabSz="914417">
              <a:defRPr/>
            </a:pPr>
            <a:endParaRPr>
              <a:solidFill>
                <a:prstClr val="black"/>
              </a:solidFill>
              <a:latin typeface="SF UI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17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7300" y="442273"/>
            <a:ext cx="9730150" cy="369332"/>
          </a:xfrm>
        </p:spPr>
        <p:txBody>
          <a:bodyPr/>
          <a:lstStyle/>
          <a:p>
            <a:r>
              <a:rPr lang="ru-RU" dirty="0"/>
              <a:t>ЛИНЕЙНЫЙ </a:t>
            </a:r>
            <a:r>
              <a:rPr lang="ru-RU" spc="-20" dirty="0"/>
              <a:t>УСКОРИТЕЛЬ </a:t>
            </a:r>
            <a:r>
              <a:rPr lang="en-US" b="1" spc="-15" dirty="0"/>
              <a:t>CLINAC</a:t>
            </a:r>
            <a:r>
              <a:rPr lang="en-US" b="1" spc="-40" dirty="0"/>
              <a:t> </a:t>
            </a:r>
            <a:r>
              <a:rPr lang="en-US" b="1" spc="-5" dirty="0" err="1"/>
              <a:t>iX</a:t>
            </a:r>
            <a:endParaRPr lang="ru-RU" dirty="0"/>
          </a:p>
        </p:txBody>
      </p:sp>
      <p:sp>
        <p:nvSpPr>
          <p:cNvPr id="3" name="object 8"/>
          <p:cNvSpPr/>
          <p:nvPr/>
        </p:nvSpPr>
        <p:spPr>
          <a:xfrm>
            <a:off x="7144804" y="1190435"/>
            <a:ext cx="6469442" cy="505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2"/>
          <p:cNvSpPr txBox="1"/>
          <p:nvPr/>
        </p:nvSpPr>
        <p:spPr>
          <a:xfrm>
            <a:off x="552450" y="1556627"/>
            <a:ext cx="6552832" cy="936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Aft>
                <a:spcPts val="600"/>
              </a:spcAft>
            </a:pPr>
            <a:r>
              <a:rPr b="1" spc="10" dirty="0">
                <a:solidFill>
                  <a:srgbClr val="096B89"/>
                </a:solidFill>
                <a:latin typeface="SF UI Display"/>
                <a:cs typeface="SF UI Display"/>
              </a:rPr>
              <a:t>CLINAC</a:t>
            </a:r>
            <a:r>
              <a:rPr b="1" spc="-5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b="1" spc="10" dirty="0">
                <a:solidFill>
                  <a:srgbClr val="096B89"/>
                </a:solidFill>
                <a:latin typeface="SF UI Display"/>
                <a:cs typeface="SF UI Display"/>
              </a:rPr>
              <a:t>iX</a:t>
            </a:r>
            <a:endParaRPr dirty="0">
              <a:latin typeface="SF UI Display"/>
              <a:cs typeface="SF UI Display"/>
            </a:endParaRPr>
          </a:p>
          <a:p>
            <a:pPr marL="12700" marR="147955">
              <a:lnSpc>
                <a:spcPct val="102000"/>
              </a:lnSpc>
            </a:pPr>
            <a:r>
              <a:rPr sz="1200" b="0" spc="15" dirty="0">
                <a:solidFill>
                  <a:srgbClr val="096B89"/>
                </a:solidFill>
                <a:latin typeface="SF UI Display"/>
                <a:cs typeface="SF UI Display"/>
              </a:rPr>
              <a:t>ВЫСОКОЭНЕРГЕТИЧЕСКИЙ </a:t>
            </a:r>
            <a:r>
              <a:rPr sz="1200" b="0" spc="25" dirty="0">
                <a:solidFill>
                  <a:srgbClr val="096B89"/>
                </a:solidFill>
                <a:latin typeface="SF UI Display"/>
                <a:cs typeface="SF UI Display"/>
              </a:rPr>
              <a:t>ЛИНЕЙНЫЙ  </a:t>
            </a:r>
            <a:r>
              <a:rPr sz="1200" b="0" spc="20" dirty="0">
                <a:solidFill>
                  <a:srgbClr val="096B89"/>
                </a:solidFill>
                <a:latin typeface="SF UI Display"/>
                <a:cs typeface="SF UI Display"/>
              </a:rPr>
              <a:t>МЕДИЦИНСКИЙ</a:t>
            </a:r>
            <a:r>
              <a:rPr sz="1200" b="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1200" b="0" spc="5" dirty="0">
                <a:solidFill>
                  <a:srgbClr val="096B89"/>
                </a:solidFill>
                <a:latin typeface="SF UI Display"/>
                <a:cs typeface="SF UI Display"/>
              </a:rPr>
              <a:t>УСКОРИТЕЛЬ</a:t>
            </a:r>
            <a:r>
              <a:rPr lang="ru-RU" sz="1200" spc="5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sz="1200" b="0" spc="20" dirty="0">
                <a:solidFill>
                  <a:srgbClr val="096B89"/>
                </a:solidFill>
                <a:latin typeface="SF UI Display"/>
                <a:cs typeface="SF UI Display"/>
              </a:rPr>
              <a:t>В </a:t>
            </a:r>
            <a:r>
              <a:rPr sz="1200" b="0" spc="15" dirty="0">
                <a:solidFill>
                  <a:srgbClr val="096B89"/>
                </a:solidFill>
                <a:latin typeface="SF UI Display"/>
                <a:cs typeface="SF UI Display"/>
              </a:rPr>
              <a:t>КЛИНИКАХ </a:t>
            </a:r>
            <a:r>
              <a:rPr sz="1200" b="0" spc="20" dirty="0">
                <a:solidFill>
                  <a:srgbClr val="096B89"/>
                </a:solidFill>
                <a:latin typeface="SF UI Display"/>
                <a:cs typeface="SF UI Display"/>
              </a:rPr>
              <a:t>ПО ВСЕМУ </a:t>
            </a:r>
            <a:r>
              <a:rPr sz="1200" b="0" spc="15" dirty="0">
                <a:solidFill>
                  <a:srgbClr val="096B89"/>
                </a:solidFill>
                <a:latin typeface="SF UI Display"/>
                <a:cs typeface="SF UI Display"/>
              </a:rPr>
              <a:t>МИРУ  </a:t>
            </a:r>
            <a:r>
              <a:rPr sz="1200" b="0" spc="-5" dirty="0">
                <a:solidFill>
                  <a:srgbClr val="096B89"/>
                </a:solidFill>
                <a:latin typeface="SF UI Display"/>
                <a:cs typeface="SF UI Display"/>
              </a:rPr>
              <a:t>УСТАНОВЛЕНО </a:t>
            </a:r>
            <a:r>
              <a:rPr sz="1200" b="0" spc="15" dirty="0">
                <a:solidFill>
                  <a:srgbClr val="096B89"/>
                </a:solidFill>
                <a:latin typeface="SF UI Display"/>
                <a:cs typeface="SF UI Display"/>
              </a:rPr>
              <a:t>БОЛЕЕ </a:t>
            </a:r>
            <a:r>
              <a:rPr lang="ru-RU" sz="1200" b="0" spc="15" dirty="0">
                <a:solidFill>
                  <a:srgbClr val="096B89"/>
                </a:solidFill>
                <a:latin typeface="SF UI Display"/>
                <a:cs typeface="SF UI Display"/>
              </a:rPr>
              <a:t>6</a:t>
            </a:r>
            <a:r>
              <a:rPr sz="1200" b="0" spc="15" dirty="0">
                <a:solidFill>
                  <a:srgbClr val="096B89"/>
                </a:solidFill>
                <a:latin typeface="SF UI Display"/>
                <a:cs typeface="SF UI Display"/>
              </a:rPr>
              <a:t>000 </a:t>
            </a:r>
            <a:r>
              <a:rPr sz="1200" b="0" spc="20" dirty="0">
                <a:solidFill>
                  <a:srgbClr val="096B89"/>
                </a:solidFill>
                <a:latin typeface="SF UI Display"/>
                <a:cs typeface="SF UI Display"/>
              </a:rPr>
              <a:t>ЛИНЕЙНЫХ  </a:t>
            </a:r>
            <a:r>
              <a:rPr sz="1200" b="0" spc="5" dirty="0">
                <a:solidFill>
                  <a:srgbClr val="096B89"/>
                </a:solidFill>
                <a:latin typeface="SF UI Display"/>
                <a:cs typeface="SF UI Display"/>
              </a:rPr>
              <a:t>УСКОРИТЕЛЕЙ </a:t>
            </a:r>
            <a:r>
              <a:rPr lang="ru-RU" sz="1200" b="0" spc="5" dirty="0">
                <a:solidFill>
                  <a:srgbClr val="096B89"/>
                </a:solidFill>
                <a:latin typeface="SF UI Display"/>
                <a:cs typeface="SF UI Display"/>
              </a:rPr>
              <a:t>АППАРАТНОЙ ПЛАТФОРМЫ </a:t>
            </a:r>
            <a:r>
              <a:rPr sz="1200" b="0" spc="5" dirty="0">
                <a:solidFill>
                  <a:srgbClr val="096B89"/>
                </a:solidFill>
                <a:latin typeface="SF UI Display"/>
                <a:cs typeface="SF UI Display"/>
              </a:rPr>
              <a:t>CLINAC </a:t>
            </a:r>
            <a:endParaRPr sz="1200" dirty="0">
              <a:latin typeface="SF UI Display"/>
              <a:cs typeface="SF UI Display"/>
            </a:endParaRPr>
          </a:p>
        </p:txBody>
      </p:sp>
      <p:graphicFrame>
        <p:nvGraphicFramePr>
          <p:cNvPr id="6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468986"/>
              </p:ext>
            </p:extLst>
          </p:nvPr>
        </p:nvGraphicFramePr>
        <p:xfrm>
          <a:off x="585148" y="2758357"/>
          <a:ext cx="6574725" cy="1847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59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b="1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ЭНЕРГИИ </a:t>
                      </a:r>
                      <a:r>
                        <a:rPr sz="1200" b="1" spc="-20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ФОТОННЫХ</a:t>
                      </a:r>
                      <a:r>
                        <a:rPr sz="1200" b="1" spc="-15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ПУЧКОВ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  <a:solidFill>
                      <a:srgbClr val="E2E3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b="0" spc="-1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от </a:t>
                      </a:r>
                      <a:r>
                        <a:rPr sz="1200" b="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4 </a:t>
                      </a:r>
                      <a:r>
                        <a:rPr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до 25 МВ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  <a:solidFill>
                      <a:srgbClr val="E2E3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8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b="1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ЭНЕРГИИ </a:t>
                      </a:r>
                      <a:r>
                        <a:rPr sz="1200" b="1" spc="-5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ЭЛЕКТРОННЫХ</a:t>
                      </a:r>
                      <a:r>
                        <a:rPr sz="1200" b="1" spc="-20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ПУЧКОВ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b="0" spc="-1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от </a:t>
                      </a:r>
                      <a:r>
                        <a:rPr sz="1200" b="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4 </a:t>
                      </a:r>
                      <a:r>
                        <a:rPr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до </a:t>
                      </a:r>
                      <a:r>
                        <a:rPr sz="1200" b="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22</a:t>
                      </a:r>
                      <a:r>
                        <a:rPr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 </a:t>
                      </a:r>
                      <a:r>
                        <a:rPr sz="1200" b="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MеВ</a:t>
                      </a:r>
                      <a:endParaRPr sz="120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04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b="1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РЕЖИМ FFF </a:t>
                      </a:r>
                      <a:r>
                        <a:rPr sz="1200" b="1" spc="-10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(Flattening </a:t>
                      </a:r>
                      <a:r>
                        <a:rPr sz="1200" b="1" spc="-5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Filter </a:t>
                      </a:r>
                      <a:r>
                        <a:rPr sz="1200" b="1" spc="25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Free)</a:t>
                      </a:r>
                      <a:r>
                        <a:rPr sz="1200" b="1" spc="37" baseline="34722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*</a:t>
                      </a:r>
                      <a:endParaRPr sz="1200" baseline="34722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  <a:solidFill>
                      <a:srgbClr val="E2E3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до </a:t>
                      </a:r>
                      <a:r>
                        <a:rPr sz="1200" b="0" spc="-1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2400</a:t>
                      </a:r>
                      <a:r>
                        <a:rPr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 МЕ/мин.</a:t>
                      </a:r>
                      <a:endParaRPr sz="120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  <a:solidFill>
                      <a:srgbClr val="E2E3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6977">
                <a:tc>
                  <a:txBody>
                    <a:bodyPr/>
                    <a:lstStyle/>
                    <a:p>
                      <a:pPr marL="107950" marR="231775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ПРЕИМУЩЕСТВА </a:t>
                      </a:r>
                      <a:r>
                        <a:rPr sz="1200" b="1" spc="-15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УСКОРИТЕЛЬНОГО  </a:t>
                      </a:r>
                      <a:r>
                        <a:rPr sz="1200" b="1" spc="-35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ТРАКТА </a:t>
                      </a:r>
                      <a:r>
                        <a:rPr sz="1200" b="1" spc="-5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НА </a:t>
                      </a:r>
                      <a:r>
                        <a:rPr sz="1200" b="1" spc="-20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СТОЯЧЕЙ</a:t>
                      </a:r>
                      <a:r>
                        <a:rPr sz="1200" b="1" spc="20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 </a:t>
                      </a:r>
                      <a:r>
                        <a:rPr sz="1200" b="1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ВОЛНЕ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71450" marR="575945" indent="-171450">
                        <a:lnSpc>
                          <a:spcPts val="1240"/>
                        </a:lnSpc>
                        <a:spcBef>
                          <a:spcPts val="1200"/>
                        </a:spcBef>
                        <a:buClr>
                          <a:srgbClr val="096B89"/>
                        </a:buClr>
                        <a:buSzPct val="116666"/>
                        <a:buFont typeface="Arial" panose="020B0604020202020204" pitchFamily="34" charset="0"/>
                        <a:buChar char="•"/>
                        <a:tabLst>
                          <a:tab pos="273050" algn="l"/>
                        </a:tabLst>
                      </a:pPr>
                      <a:r>
                        <a:rPr sz="1200" b="0" spc="-1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стабильный </a:t>
                      </a:r>
                      <a:r>
                        <a:rPr sz="1200" b="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пучок с</a:t>
                      </a:r>
                      <a:r>
                        <a:rPr sz="1200" b="0" spc="-8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 </a:t>
                      </a:r>
                      <a:r>
                        <a:rPr sz="1200" b="0" spc="-5" dirty="0" err="1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момента</a:t>
                      </a:r>
                      <a:r>
                        <a:rPr lang="ru-RU" sz="1200" b="0" spc="-5" baseline="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 </a:t>
                      </a:r>
                      <a:r>
                        <a:rPr sz="1200" b="0" spc="-5" dirty="0" err="1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включения</a:t>
                      </a:r>
                      <a:r>
                        <a:rPr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;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229"/>
                        </a:spcBef>
                        <a:buClr>
                          <a:srgbClr val="096B89"/>
                        </a:buClr>
                        <a:buSzPct val="116666"/>
                        <a:buFont typeface="Arial" panose="020B0604020202020204" pitchFamily="34" charset="0"/>
                        <a:buChar char="•"/>
                        <a:tabLst>
                          <a:tab pos="273050" algn="l"/>
                        </a:tabLst>
                      </a:pPr>
                      <a:r>
                        <a:rPr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небольшие </a:t>
                      </a:r>
                      <a:r>
                        <a:rPr sz="1200" b="0" spc="-1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габариты;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  <a:p>
                      <a:pPr marL="171450" indent="-171450">
                        <a:lnSpc>
                          <a:spcPct val="100000"/>
                        </a:lnSpc>
                        <a:spcBef>
                          <a:spcPts val="240"/>
                        </a:spcBef>
                        <a:buClr>
                          <a:srgbClr val="096B89"/>
                        </a:buClr>
                        <a:buSzPct val="116666"/>
                        <a:buFont typeface="Arial" panose="020B0604020202020204" pitchFamily="34" charset="0"/>
                        <a:buChar char="•"/>
                        <a:tabLst>
                          <a:tab pos="273050" algn="l"/>
                        </a:tabLst>
                      </a:pPr>
                      <a:r>
                        <a:rPr sz="1200" b="0" spc="-1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быстрый </a:t>
                      </a:r>
                      <a:r>
                        <a:rPr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набор </a:t>
                      </a:r>
                      <a:r>
                        <a:rPr sz="1200" b="0" spc="-5" dirty="0" err="1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мощности</a:t>
                      </a:r>
                      <a:r>
                        <a:rPr sz="1200" b="0" spc="-1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 </a:t>
                      </a:r>
                      <a:r>
                        <a:rPr sz="1200" b="0" spc="-5" dirty="0" err="1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дозы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13"/>
          <p:cNvSpPr txBox="1"/>
          <p:nvPr/>
        </p:nvSpPr>
        <p:spPr>
          <a:xfrm>
            <a:off x="4836943" y="4982098"/>
            <a:ext cx="5815383" cy="219996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Aft>
                <a:spcPts val="600"/>
              </a:spcAft>
            </a:pPr>
            <a:r>
              <a:rPr b="0" spc="20" dirty="0">
                <a:solidFill>
                  <a:srgbClr val="096B89"/>
                </a:solidFill>
                <a:latin typeface="SF UI Display"/>
                <a:cs typeface="SF UI Display"/>
              </a:rPr>
              <a:t>БОЛЬШЕ </a:t>
            </a:r>
            <a:r>
              <a:rPr b="0" spc="10" dirty="0">
                <a:solidFill>
                  <a:srgbClr val="096B89"/>
                </a:solidFill>
                <a:latin typeface="SF UI Display"/>
                <a:cs typeface="SF UI Display"/>
              </a:rPr>
              <a:t>ПРЕИМУЩЕСТВ </a:t>
            </a:r>
            <a:r>
              <a:rPr b="0" spc="25" dirty="0">
                <a:solidFill>
                  <a:srgbClr val="096B89"/>
                </a:solidFill>
                <a:latin typeface="SF UI Display"/>
                <a:cs typeface="SF UI Display"/>
              </a:rPr>
              <a:t>С </a:t>
            </a:r>
            <a:r>
              <a:rPr b="1" spc="10" dirty="0">
                <a:solidFill>
                  <a:srgbClr val="096B89"/>
                </a:solidFill>
                <a:latin typeface="SF UI Display"/>
                <a:cs typeface="SF UI Display"/>
              </a:rPr>
              <a:t>CLINAC</a:t>
            </a:r>
            <a:r>
              <a:rPr b="1" spc="-3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b="1" spc="10" dirty="0" err="1">
                <a:solidFill>
                  <a:srgbClr val="096B89"/>
                </a:solidFill>
                <a:latin typeface="SF UI Display"/>
                <a:cs typeface="SF UI Display"/>
              </a:rPr>
              <a:t>iX</a:t>
            </a:r>
            <a:r>
              <a:rPr b="0" spc="10" dirty="0">
                <a:solidFill>
                  <a:srgbClr val="096B89"/>
                </a:solidFill>
                <a:latin typeface="SF UI Display"/>
                <a:cs typeface="SF UI Display"/>
              </a:rPr>
              <a:t>:</a:t>
            </a:r>
            <a:endParaRPr lang="ru-RU" b="0" spc="10" dirty="0">
              <a:solidFill>
                <a:srgbClr val="096B89"/>
              </a:solidFill>
              <a:latin typeface="SF UI Display"/>
              <a:cs typeface="SF UI Display"/>
            </a:endParaRPr>
          </a:p>
          <a:p>
            <a:pPr marL="180975" indent="-171450">
              <a:spcBef>
                <a:spcPts val="135"/>
              </a:spcBef>
              <a:buFont typeface="Arial" panose="020B0604020202020204" pitchFamily="34" charset="0"/>
              <a:buChar char="•"/>
              <a:tabLst>
                <a:tab pos="714375" algn="l"/>
              </a:tabLst>
            </a:pPr>
            <a:r>
              <a:rPr sz="1200" b="0" spc="-10" dirty="0" err="1">
                <a:solidFill>
                  <a:srgbClr val="231F20"/>
                </a:solidFill>
                <a:latin typeface="SF UI Display"/>
                <a:cs typeface="SF UI Display"/>
              </a:rPr>
              <a:t>Уменьшенная</a:t>
            </a: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1200" b="0" spc="-15" dirty="0" err="1">
                <a:solidFill>
                  <a:srgbClr val="231F20"/>
                </a:solidFill>
                <a:latin typeface="SF UI Display"/>
                <a:cs typeface="SF UI Display"/>
              </a:rPr>
              <a:t>продолжительность</a:t>
            </a:r>
            <a:r>
              <a:rPr sz="1200" b="0" spc="-15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1200" b="0" spc="-10" dirty="0" err="1">
                <a:solidFill>
                  <a:srgbClr val="231F20"/>
                </a:solidFill>
                <a:latin typeface="SF UI Display"/>
                <a:cs typeface="SF UI Display"/>
              </a:rPr>
              <a:t>процедуры</a:t>
            </a:r>
            <a:br>
              <a:rPr lang="ru-RU" sz="1200" b="0" spc="-10" dirty="0">
                <a:solidFill>
                  <a:srgbClr val="231F20"/>
                </a:solidFill>
                <a:latin typeface="SF UI Display"/>
                <a:cs typeface="SF UI Display"/>
              </a:rPr>
            </a:b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в </a:t>
            </a: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режиме </a:t>
            </a:r>
            <a:r>
              <a:rPr sz="1200" b="0" spc="-15" dirty="0">
                <a:solidFill>
                  <a:srgbClr val="231F20"/>
                </a:solidFill>
                <a:latin typeface="SF UI Display"/>
                <a:cs typeface="SF UI Display"/>
              </a:rPr>
              <a:t>высокой  </a:t>
            </a: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интенсивности </a:t>
            </a:r>
            <a:r>
              <a:rPr sz="1200" b="0" spc="-15" dirty="0">
                <a:solidFill>
                  <a:srgbClr val="231F20"/>
                </a:solidFill>
                <a:latin typeface="SF UI Display"/>
                <a:cs typeface="SF UI Display"/>
              </a:rPr>
              <a:t>FFF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(доступен при 6 и </a:t>
            </a:r>
            <a:r>
              <a:rPr sz="1200" b="0" spc="-20" dirty="0">
                <a:solidFill>
                  <a:srgbClr val="231F20"/>
                </a:solidFill>
                <a:latin typeface="SF UI Display"/>
                <a:cs typeface="SF UI Display"/>
              </a:rPr>
              <a:t>10</a:t>
            </a:r>
            <a:r>
              <a:rPr sz="1200" b="0" spc="15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1200" b="0" spc="-35" dirty="0">
                <a:solidFill>
                  <a:srgbClr val="231F20"/>
                </a:solidFill>
                <a:latin typeface="SF UI Display"/>
                <a:cs typeface="SF UI Display"/>
              </a:rPr>
              <a:t>МВ);</a:t>
            </a:r>
            <a:endParaRPr sz="1200" dirty="0">
              <a:latin typeface="SF UI Display"/>
              <a:cs typeface="SF UI Display"/>
            </a:endParaRPr>
          </a:p>
          <a:p>
            <a:pPr marL="180975" indent="-171450">
              <a:spcBef>
                <a:spcPts val="400"/>
              </a:spcBef>
              <a:buClr>
                <a:srgbClr val="096B89"/>
              </a:buClr>
              <a:buFont typeface="Arial" panose="020B0604020202020204" pitchFamily="34" charset="0"/>
              <a:buChar char="•"/>
              <a:tabLst>
                <a:tab pos="714375" algn="l"/>
              </a:tabLst>
            </a:pP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Полный </a:t>
            </a:r>
            <a:r>
              <a:rPr sz="1200" b="0" spc="-15" dirty="0">
                <a:solidFill>
                  <a:srgbClr val="231F20"/>
                </a:solidFill>
                <a:latin typeface="SF UI Display"/>
                <a:cs typeface="SF UI Display"/>
              </a:rPr>
              <a:t>контроль </a:t>
            </a:r>
            <a:r>
              <a:rPr sz="1200" b="0" spc="-5" dirty="0">
                <a:solidFill>
                  <a:srgbClr val="231F20"/>
                </a:solidFill>
                <a:latin typeface="SF UI Display"/>
                <a:cs typeface="SF UI Display"/>
              </a:rPr>
              <a:t>над </a:t>
            </a:r>
            <a:r>
              <a:rPr sz="1200" b="0" spc="-15" dirty="0">
                <a:solidFill>
                  <a:srgbClr val="231F20"/>
                </a:solidFill>
                <a:latin typeface="SF UI Display"/>
                <a:cs typeface="SF UI Display"/>
              </a:rPr>
              <a:t>положением </a:t>
            </a: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пациента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с </a:t>
            </a:r>
            <a:r>
              <a:rPr sz="1200" b="0" spc="-5" dirty="0">
                <a:solidFill>
                  <a:srgbClr val="231F20"/>
                </a:solidFill>
                <a:latin typeface="SF UI Display"/>
                <a:cs typeface="SF UI Display"/>
              </a:rPr>
              <a:t>помощью </a:t>
            </a:r>
            <a:r>
              <a:rPr sz="1200" b="0" spc="-20" dirty="0">
                <a:solidFill>
                  <a:srgbClr val="231F20"/>
                </a:solidFill>
                <a:latin typeface="SF UI Display"/>
                <a:cs typeface="SF UI Display"/>
              </a:rPr>
              <a:t>стола</a:t>
            </a:r>
            <a:r>
              <a:rPr sz="1200" b="0" spc="55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1200" b="0" spc="-15" dirty="0">
                <a:solidFill>
                  <a:srgbClr val="231F20"/>
                </a:solidFill>
                <a:latin typeface="SF UI Display"/>
                <a:cs typeface="SF UI Display"/>
              </a:rPr>
              <a:t>ExactCouch®;</a:t>
            </a:r>
            <a:endParaRPr sz="1200" dirty="0">
              <a:latin typeface="SF UI Display"/>
              <a:cs typeface="SF UI Display"/>
            </a:endParaRPr>
          </a:p>
          <a:p>
            <a:pPr marL="180975" indent="-171450">
              <a:spcBef>
                <a:spcPts val="400"/>
              </a:spcBef>
              <a:buClr>
                <a:srgbClr val="096B89"/>
              </a:buClr>
              <a:buFont typeface="Arial" panose="020B0604020202020204" pitchFamily="34" charset="0"/>
              <a:buChar char="•"/>
              <a:tabLst>
                <a:tab pos="714375" algn="l"/>
              </a:tabLst>
            </a:pPr>
            <a:r>
              <a:rPr sz="1200" b="0" spc="-5" dirty="0">
                <a:solidFill>
                  <a:srgbClr val="231F20"/>
                </a:solidFill>
                <a:latin typeface="SF UI Display"/>
                <a:cs typeface="SF UI Display"/>
              </a:rPr>
              <a:t>Позиционирование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мишени в </a:t>
            </a: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режиме реального</a:t>
            </a:r>
            <a:r>
              <a:rPr sz="1200" b="0" spc="5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1200" b="0" spc="-5" dirty="0">
                <a:solidFill>
                  <a:srgbClr val="231F20"/>
                </a:solidFill>
                <a:latin typeface="SF UI Display"/>
                <a:cs typeface="SF UI Display"/>
              </a:rPr>
              <a:t>времени;</a:t>
            </a:r>
            <a:endParaRPr sz="1200" dirty="0">
              <a:latin typeface="SF UI Display"/>
              <a:cs typeface="SF UI Display"/>
            </a:endParaRPr>
          </a:p>
          <a:p>
            <a:pPr marL="180975" marR="561975" indent="-171450">
              <a:spcBef>
                <a:spcPts val="5"/>
              </a:spcBef>
              <a:buClr>
                <a:srgbClr val="096B89"/>
              </a:buClr>
              <a:buFont typeface="Arial" panose="020B0604020202020204" pitchFamily="34" charset="0"/>
              <a:buChar char="•"/>
              <a:tabLst>
                <a:tab pos="714375" algn="l"/>
              </a:tabLst>
            </a:pPr>
            <a:r>
              <a:rPr sz="1200" b="0" spc="-5" dirty="0">
                <a:solidFill>
                  <a:srgbClr val="231F20"/>
                </a:solidFill>
                <a:latin typeface="SF UI Display"/>
                <a:cs typeface="SF UI Display"/>
              </a:rPr>
              <a:t>Облучение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в </a:t>
            </a:r>
            <a:r>
              <a:rPr sz="1200" b="0" spc="-5" dirty="0">
                <a:solidFill>
                  <a:srgbClr val="231F20"/>
                </a:solidFill>
                <a:latin typeface="SF UI Display"/>
                <a:cs typeface="SF UI Display"/>
              </a:rPr>
              <a:t>любой </a:t>
            </a: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фазе </a:t>
            </a:r>
            <a:r>
              <a:rPr sz="1200" b="0" spc="-20" dirty="0">
                <a:solidFill>
                  <a:srgbClr val="231F20"/>
                </a:solidFill>
                <a:latin typeface="SF UI Display"/>
                <a:cs typeface="SF UI Display"/>
              </a:rPr>
              <a:t>дыхательного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цикла без </a:t>
            </a:r>
            <a:r>
              <a:rPr sz="1200" b="0" spc="-15" dirty="0">
                <a:solidFill>
                  <a:srgbClr val="231F20"/>
                </a:solidFill>
                <a:latin typeface="SF UI Display"/>
                <a:cs typeface="SF UI Display"/>
              </a:rPr>
              <a:t>задержки </a:t>
            </a: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дыхания 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с </a:t>
            </a:r>
            <a:r>
              <a:rPr sz="1200" b="0" spc="-5" dirty="0">
                <a:solidFill>
                  <a:srgbClr val="231F20"/>
                </a:solidFill>
                <a:latin typeface="SF UI Display"/>
                <a:cs typeface="SF UI Display"/>
              </a:rPr>
              <a:t>помощью </a:t>
            </a: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функции RPM </a:t>
            </a:r>
            <a:r>
              <a:rPr sz="1200" b="0" spc="-15" dirty="0">
                <a:solidFill>
                  <a:srgbClr val="231F20"/>
                </a:solidFill>
                <a:latin typeface="SF UI Display"/>
                <a:cs typeface="SF UI Display"/>
              </a:rPr>
              <a:t>(Real-time Position</a:t>
            </a:r>
            <a:r>
              <a:rPr sz="1200" b="0" spc="40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1200" b="0" spc="-15" dirty="0">
                <a:solidFill>
                  <a:srgbClr val="231F20"/>
                </a:solidFill>
                <a:latin typeface="SF UI Display"/>
                <a:cs typeface="SF UI Display"/>
              </a:rPr>
              <a:t>Manager);</a:t>
            </a:r>
            <a:endParaRPr sz="1200" dirty="0">
              <a:latin typeface="SF UI Display"/>
              <a:cs typeface="SF UI Display"/>
            </a:endParaRPr>
          </a:p>
          <a:p>
            <a:pPr marL="180975" indent="-171450">
              <a:spcBef>
                <a:spcPts val="400"/>
              </a:spcBef>
              <a:buClr>
                <a:srgbClr val="096B89"/>
              </a:buClr>
              <a:buFont typeface="Arial" panose="020B0604020202020204" pitchFamily="34" charset="0"/>
              <a:buChar char="•"/>
              <a:tabLst>
                <a:tab pos="714375" algn="l"/>
              </a:tabLst>
            </a:pPr>
            <a:r>
              <a:rPr sz="1200" b="0" spc="-5" dirty="0">
                <a:solidFill>
                  <a:srgbClr val="231F20"/>
                </a:solidFill>
                <a:latin typeface="SF UI Display"/>
                <a:cs typeface="SF UI Display"/>
              </a:rPr>
              <a:t>Получение </a:t>
            </a: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изображения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с </a:t>
            </a: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дозовой </a:t>
            </a:r>
            <a:r>
              <a:rPr sz="1200" b="0" spc="-20" dirty="0">
                <a:solidFill>
                  <a:srgbClr val="231F20"/>
                </a:solidFill>
                <a:latin typeface="SF UI Display"/>
                <a:cs typeface="SF UI Display"/>
              </a:rPr>
              <a:t>нагрузкой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менее 1</a:t>
            </a:r>
            <a:r>
              <a:rPr sz="1200" b="0" spc="35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1200" b="0" spc="-15" dirty="0">
                <a:solidFill>
                  <a:srgbClr val="231F20"/>
                </a:solidFill>
                <a:latin typeface="SF UI Display"/>
                <a:cs typeface="SF UI Display"/>
              </a:rPr>
              <a:t>МЕ;</a:t>
            </a:r>
            <a:endParaRPr sz="1200" dirty="0">
              <a:latin typeface="SF UI Display"/>
              <a:cs typeface="SF UI Display"/>
            </a:endParaRPr>
          </a:p>
          <a:p>
            <a:pPr marL="180975" marR="1187450" indent="-171450">
              <a:buClr>
                <a:srgbClr val="096B89"/>
              </a:buClr>
              <a:buFont typeface="Arial" panose="020B0604020202020204" pitchFamily="34" charset="0"/>
              <a:buChar char="•"/>
              <a:tabLst>
                <a:tab pos="714375" algn="l"/>
              </a:tabLst>
            </a:pP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Возможность мониторинга </a:t>
            </a:r>
            <a:r>
              <a:rPr sz="1200" b="0" spc="-5" dirty="0">
                <a:solidFill>
                  <a:srgbClr val="231F20"/>
                </a:solidFill>
                <a:latin typeface="SF UI Display"/>
                <a:cs typeface="SF UI Display"/>
              </a:rPr>
              <a:t>сеанса излучения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в </a:t>
            </a:r>
            <a:r>
              <a:rPr sz="1200" b="0" spc="-5" dirty="0">
                <a:solidFill>
                  <a:srgbClr val="231F20"/>
                </a:solidFill>
                <a:latin typeface="SF UI Display"/>
                <a:cs typeface="SF UI Display"/>
              </a:rPr>
              <a:t>реальном  времени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через </a:t>
            </a:r>
            <a:r>
              <a:rPr sz="1200" b="0" spc="-10" dirty="0">
                <a:solidFill>
                  <a:srgbClr val="231F20"/>
                </a:solidFill>
                <a:latin typeface="SF UI Display"/>
                <a:cs typeface="SF UI Display"/>
              </a:rPr>
              <a:t>систему визуализации </a:t>
            </a:r>
            <a:r>
              <a:rPr sz="1200" b="0" dirty="0">
                <a:solidFill>
                  <a:srgbClr val="231F20"/>
                </a:solidFill>
                <a:latin typeface="SF UI Display"/>
                <a:cs typeface="SF UI Display"/>
              </a:rPr>
              <a:t>в </a:t>
            </a:r>
            <a:r>
              <a:rPr sz="1200" b="0" spc="-15" dirty="0">
                <a:solidFill>
                  <a:srgbClr val="231F20"/>
                </a:solidFill>
                <a:latin typeface="SF UI Display"/>
                <a:cs typeface="SF UI Display"/>
              </a:rPr>
              <a:t>киловольтном</a:t>
            </a:r>
            <a:r>
              <a:rPr sz="1200" b="0" spc="-5" dirty="0">
                <a:solidFill>
                  <a:srgbClr val="231F20"/>
                </a:solidFill>
                <a:latin typeface="SF UI Display"/>
                <a:cs typeface="SF UI Display"/>
              </a:rPr>
              <a:t> </a:t>
            </a:r>
            <a:r>
              <a:rPr sz="1200" b="0" spc="-20" dirty="0">
                <a:solidFill>
                  <a:srgbClr val="231F20"/>
                </a:solidFill>
                <a:latin typeface="SF UI Display"/>
                <a:cs typeface="SF UI Display"/>
              </a:rPr>
              <a:t>пучке.</a:t>
            </a:r>
            <a:endParaRPr sz="1200" dirty="0">
              <a:latin typeface="SF UI Display"/>
              <a:cs typeface="SF UI Display"/>
            </a:endParaRPr>
          </a:p>
        </p:txBody>
      </p:sp>
      <p:sp>
        <p:nvSpPr>
          <p:cNvPr id="8" name="object 10"/>
          <p:cNvSpPr/>
          <p:nvPr/>
        </p:nvSpPr>
        <p:spPr>
          <a:xfrm>
            <a:off x="10544810" y="6556018"/>
            <a:ext cx="2904490" cy="507351"/>
          </a:xfrm>
          <a:custGeom>
            <a:avLst/>
            <a:gdLst/>
            <a:ahLst/>
            <a:cxnLst/>
            <a:rect l="l" t="t" r="r" b="b"/>
            <a:pathLst>
              <a:path w="2904490" h="708025">
                <a:moveTo>
                  <a:pt x="2904007" y="0"/>
                </a:moveTo>
                <a:lnTo>
                  <a:pt x="0" y="0"/>
                </a:lnTo>
                <a:lnTo>
                  <a:pt x="0" y="707999"/>
                </a:lnTo>
                <a:lnTo>
                  <a:pt x="2904007" y="707999"/>
                </a:lnTo>
                <a:lnTo>
                  <a:pt x="2904007" y="0"/>
                </a:lnTo>
                <a:close/>
              </a:path>
            </a:pathLst>
          </a:custGeom>
          <a:solidFill>
            <a:srgbClr val="00B4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/>
          <p:cNvSpPr txBox="1"/>
          <p:nvPr/>
        </p:nvSpPr>
        <p:spPr>
          <a:xfrm>
            <a:off x="10652326" y="6629353"/>
            <a:ext cx="25958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b="0" spc="-10" dirty="0">
                <a:solidFill>
                  <a:srgbClr val="FFFFFF"/>
                </a:solidFill>
                <a:latin typeface="SF UI Display"/>
                <a:cs typeface="SF UI Display"/>
              </a:rPr>
              <a:t>ВЫСОКОЭНЕРГЕТИЧЕСКИЙ </a:t>
            </a:r>
            <a:br>
              <a:rPr lang="ru-RU" sz="1100" b="0" spc="-10" dirty="0">
                <a:solidFill>
                  <a:srgbClr val="FFFFFF"/>
                </a:solidFill>
                <a:latin typeface="SF UI Display"/>
                <a:cs typeface="SF UI Display"/>
              </a:rPr>
            </a:br>
            <a:r>
              <a:rPr sz="1100" b="0" dirty="0">
                <a:solidFill>
                  <a:srgbClr val="FFFFFF"/>
                </a:solidFill>
                <a:latin typeface="SF UI Display"/>
                <a:cs typeface="SF UI Display"/>
              </a:rPr>
              <a:t>ЛИНЕЙНЫЙ  </a:t>
            </a:r>
            <a:r>
              <a:rPr sz="1100" b="0" spc="-15" dirty="0">
                <a:solidFill>
                  <a:srgbClr val="FFFFFF"/>
                </a:solidFill>
                <a:latin typeface="SF UI Display"/>
                <a:cs typeface="SF UI Display"/>
              </a:rPr>
              <a:t>УСКОРИТЕЛЬ </a:t>
            </a:r>
            <a:r>
              <a:rPr sz="1100" b="1" spc="-10" dirty="0">
                <a:solidFill>
                  <a:srgbClr val="FFFFFF"/>
                </a:solidFill>
                <a:latin typeface="SF UI Display"/>
                <a:cs typeface="SF UI Display"/>
              </a:rPr>
              <a:t>CLINAC</a:t>
            </a:r>
            <a:r>
              <a:rPr lang="ru-RU" sz="1100" b="1" spc="-5" dirty="0">
                <a:solidFill>
                  <a:srgbClr val="FFFFFF"/>
                </a:solidFill>
                <a:latin typeface="SF UI Display"/>
                <a:cs typeface="SF UI Display"/>
              </a:rPr>
              <a:t> ®</a:t>
            </a:r>
            <a:r>
              <a:rPr sz="1100" b="1" spc="10" dirty="0">
                <a:solidFill>
                  <a:srgbClr val="FFFFFF"/>
                </a:solidFill>
                <a:latin typeface="SF UI Display"/>
                <a:cs typeface="SF UI Display"/>
              </a:rPr>
              <a:t> </a:t>
            </a:r>
            <a:r>
              <a:rPr sz="1100" b="1" spc="-5" dirty="0" err="1">
                <a:solidFill>
                  <a:srgbClr val="FFFFFF"/>
                </a:solidFill>
                <a:latin typeface="SF UI Display"/>
                <a:cs typeface="SF UI Display"/>
              </a:rPr>
              <a:t>iX</a:t>
            </a:r>
            <a:endParaRPr sz="1100" dirty="0">
              <a:latin typeface="SF UI Display"/>
              <a:cs typeface="SF UI Display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9EFA0-AADC-4682-A15E-6C7B6AF8D28B}"/>
              </a:ext>
            </a:extLst>
          </p:cNvPr>
          <p:cNvSpPr txBox="1"/>
          <p:nvPr/>
        </p:nvSpPr>
        <p:spPr>
          <a:xfrm>
            <a:off x="552450" y="5015889"/>
            <a:ext cx="3986484" cy="231601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1850" spc="20" dirty="0">
                <a:solidFill>
                  <a:srgbClr val="096B89"/>
                </a:solidFill>
                <a:latin typeface="SF UI Display"/>
              </a:rPr>
              <a:t>КЛЮЧЕВЫЕ ВОЗМОЖНОСТИ:</a:t>
            </a:r>
          </a:p>
          <a:p>
            <a:pPr marL="177800"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1400" b="1" dirty="0">
                <a:solidFill>
                  <a:srgbClr val="000000"/>
                </a:solidFill>
                <a:latin typeface="SF UI Display" panose="00000400000000000000" pitchFamily="50" charset="0"/>
              </a:rPr>
              <a:t>Энергия фотонов</a:t>
            </a:r>
            <a:r>
              <a:rPr lang="ru-RU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: до 3 энергий, включая </a:t>
            </a:r>
            <a:r>
              <a:rPr lang="en-US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FFF</a:t>
            </a:r>
          </a:p>
          <a:p>
            <a:pPr marL="177800"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UI Display" panose="00000400000000000000" pitchFamily="50" charset="0"/>
                <a:ea typeface="+mn-ea"/>
                <a:cs typeface="+mn-cs"/>
              </a:rPr>
              <a:t>Э</a:t>
            </a:r>
            <a:r>
              <a:rPr lang="ru-RU" sz="1400" b="1" dirty="0" err="1">
                <a:solidFill>
                  <a:srgbClr val="000000"/>
                </a:solidFill>
                <a:latin typeface="SF UI Display" panose="00000400000000000000" pitchFamily="50" charset="0"/>
              </a:rPr>
              <a:t>нергия</a:t>
            </a:r>
            <a:r>
              <a:rPr lang="ru-RU" sz="1400" b="1" dirty="0">
                <a:solidFill>
                  <a:srgbClr val="000000"/>
                </a:solidFill>
                <a:latin typeface="SF UI Display" panose="00000400000000000000" pitchFamily="50" charset="0"/>
              </a:rPr>
              <a:t> электронов</a:t>
            </a:r>
            <a:r>
              <a:rPr lang="ru-RU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: до 6 энергий </a:t>
            </a:r>
          </a:p>
          <a:p>
            <a:pPr marL="177800"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UI Display" panose="00000400000000000000" pitchFamily="50" charset="0"/>
                <a:ea typeface="+mn-ea"/>
                <a:cs typeface="+mn-cs"/>
              </a:rPr>
              <a:t>Мощность дозы  в режиме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UI Display" panose="00000400000000000000" pitchFamily="50" charset="0"/>
                <a:ea typeface="+mn-ea"/>
                <a:cs typeface="+mn-cs"/>
              </a:rPr>
              <a:t>FFF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UI Display" panose="00000400000000000000" pitchFamily="50" charset="0"/>
                <a:ea typeface="+mn-ea"/>
                <a:cs typeface="+mn-cs"/>
              </a:rPr>
              <a:t>: до 2400  МЕ/мин</a:t>
            </a:r>
          </a:p>
          <a:p>
            <a:pPr marL="177800"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UI Display" panose="00000400000000000000" pitchFamily="50" charset="0"/>
                <a:ea typeface="+mn-ea"/>
                <a:cs typeface="+mn-cs"/>
              </a:rPr>
              <a:t>Методики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UI Display" panose="00000400000000000000" pitchFamily="50" charset="0"/>
                <a:ea typeface="+mn-ea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UI Display" panose="00000400000000000000" pitchFamily="50" charset="0"/>
                <a:ea typeface="+mn-ea"/>
                <a:cs typeface="+mn-cs"/>
              </a:rPr>
              <a:t>IMRT, IGRT,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UI Display" panose="00000400000000000000" pitchFamily="50" charset="0"/>
                <a:ea typeface="+mn-ea"/>
                <a:cs typeface="+mn-cs"/>
              </a:rPr>
              <a:t>RapidArc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UI Display" panose="00000400000000000000" pitchFamily="50" charset="0"/>
              <a:ea typeface="+mn-ea"/>
              <a:cs typeface="+mn-cs"/>
            </a:endParaRPr>
          </a:p>
          <a:p>
            <a:pPr marL="177800"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1400" b="1" dirty="0">
                <a:solidFill>
                  <a:srgbClr val="000000"/>
                </a:solidFill>
                <a:latin typeface="SF UI Display" panose="00000400000000000000" pitchFamily="50" charset="0"/>
              </a:rPr>
              <a:t>Системы визуализации</a:t>
            </a:r>
            <a:r>
              <a:rPr lang="ru-RU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MV </a:t>
            </a:r>
            <a:r>
              <a:rPr lang="ru-RU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и </a:t>
            </a:r>
            <a:r>
              <a:rPr lang="en-US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kV -2D </a:t>
            </a:r>
            <a:r>
              <a:rPr lang="ru-RU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и</a:t>
            </a:r>
            <a:r>
              <a:rPr lang="en-US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 3D</a:t>
            </a:r>
            <a:r>
              <a:rPr lang="ru-RU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 </a:t>
            </a:r>
          </a:p>
          <a:p>
            <a:pPr marL="177800"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UI Display" panose="00000400000000000000" pitchFamily="50" charset="0"/>
                <a:ea typeface="+mn-ea"/>
                <a:cs typeface="+mn-cs"/>
              </a:rPr>
              <a:t>Технологии</a:t>
            </a:r>
            <a:r>
              <a:rPr lang="ru-RU" sz="1400" dirty="0">
                <a:solidFill>
                  <a:srgbClr val="000000"/>
                </a:solidFill>
                <a:latin typeface="SF UI Display" panose="00000400000000000000" pitchFamily="50" charset="0"/>
              </a:rPr>
              <a:t>: облучение с синхронизацией по дыханию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1000" dirty="0">
                <a:solidFill>
                  <a:srgbClr val="000000"/>
                </a:solidFill>
                <a:latin typeface="SF UI Display" panose="00000400000000000000" pitchFamily="50" charset="0"/>
              </a:rPr>
              <a:t>*опция 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UI Display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3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347300" y="442273"/>
            <a:ext cx="9730150" cy="3693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6192"/>
                </a:solidFill>
                <a:latin typeface="SF UI Display" panose="00000300000000000000" pitchFamily="50" charset="0"/>
              </a:rPr>
              <a:t>UNIQUE </a:t>
            </a:r>
            <a:r>
              <a:rPr lang="ru-RU" sz="2400" spc="-5" dirty="0">
                <a:solidFill>
                  <a:srgbClr val="006192"/>
                </a:solidFill>
                <a:latin typeface="SF UI Display" panose="00000300000000000000" pitchFamily="50" charset="0"/>
                <a:cs typeface="SF UI Display"/>
              </a:rPr>
              <a:t>ОСНОВНЫЕ</a:t>
            </a:r>
            <a:r>
              <a:rPr lang="ru-RU" sz="2400" spc="-80" dirty="0">
                <a:solidFill>
                  <a:srgbClr val="006192"/>
                </a:solidFill>
                <a:latin typeface="SF UI Display" panose="00000300000000000000" pitchFamily="50" charset="0"/>
                <a:cs typeface="SF UI Display"/>
              </a:rPr>
              <a:t> </a:t>
            </a:r>
            <a:r>
              <a:rPr lang="ru-RU" sz="2400" spc="-20" dirty="0">
                <a:solidFill>
                  <a:srgbClr val="006192"/>
                </a:solidFill>
                <a:latin typeface="SF UI Display" panose="00000300000000000000" pitchFamily="50" charset="0"/>
                <a:cs typeface="SF UI Display"/>
              </a:rPr>
              <a:t>ХАРАКТЕРИСТИКИ</a:t>
            </a:r>
            <a:endParaRPr lang="ru-RU" sz="2400" kern="0" dirty="0">
              <a:solidFill>
                <a:srgbClr val="006192"/>
              </a:solidFill>
              <a:latin typeface="SF UI Display" panose="00000300000000000000" pitchFamily="50" charset="0"/>
            </a:endParaRPr>
          </a:p>
        </p:txBody>
      </p:sp>
      <p:sp>
        <p:nvSpPr>
          <p:cNvPr id="3" name="object 9"/>
          <p:cNvSpPr/>
          <p:nvPr/>
        </p:nvSpPr>
        <p:spPr>
          <a:xfrm>
            <a:off x="6601739" y="1432776"/>
            <a:ext cx="6841718" cy="577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0"/>
          <p:cNvSpPr/>
          <p:nvPr/>
        </p:nvSpPr>
        <p:spPr>
          <a:xfrm>
            <a:off x="7621740" y="6861810"/>
            <a:ext cx="2904490" cy="708025"/>
          </a:xfrm>
          <a:custGeom>
            <a:avLst/>
            <a:gdLst/>
            <a:ahLst/>
            <a:cxnLst/>
            <a:rect l="l" t="t" r="r" b="b"/>
            <a:pathLst>
              <a:path w="2904490" h="708025">
                <a:moveTo>
                  <a:pt x="2903994" y="0"/>
                </a:moveTo>
                <a:lnTo>
                  <a:pt x="0" y="0"/>
                </a:lnTo>
                <a:lnTo>
                  <a:pt x="0" y="707999"/>
                </a:lnTo>
                <a:lnTo>
                  <a:pt x="2903994" y="707999"/>
                </a:lnTo>
                <a:lnTo>
                  <a:pt x="2903994" y="0"/>
                </a:lnTo>
                <a:close/>
              </a:path>
            </a:pathLst>
          </a:custGeom>
          <a:solidFill>
            <a:srgbClr val="00B4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1"/>
          <p:cNvSpPr txBox="1"/>
          <p:nvPr/>
        </p:nvSpPr>
        <p:spPr>
          <a:xfrm>
            <a:off x="7744039" y="6880620"/>
            <a:ext cx="24777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100" b="0" spc="-10" dirty="0">
                <a:solidFill>
                  <a:srgbClr val="FFFFFF"/>
                </a:solidFill>
                <a:latin typeface="SF UI Display"/>
                <a:cs typeface="SF UI Display"/>
              </a:rPr>
              <a:t>НИЗКОЭНЕРГЕТИЧЕСКИЙ </a:t>
            </a:r>
            <a:r>
              <a:rPr lang="ru-RU" sz="1100" b="0" dirty="0">
                <a:solidFill>
                  <a:srgbClr val="FFFFFF"/>
                </a:solidFill>
                <a:latin typeface="SF UI Display"/>
                <a:cs typeface="SF UI Display"/>
              </a:rPr>
              <a:t>ЛИНЕЙНЫЙ  </a:t>
            </a:r>
            <a:r>
              <a:rPr lang="ru-RU" sz="1100" b="0" spc="-15" dirty="0">
                <a:solidFill>
                  <a:srgbClr val="FFFFFF"/>
                </a:solidFill>
                <a:latin typeface="SF UI Display"/>
                <a:cs typeface="SF UI Display"/>
              </a:rPr>
              <a:t>УСКОРИТЕЛЬ</a:t>
            </a:r>
            <a:r>
              <a:rPr lang="ru-RU" sz="1100" b="0" spc="-5" dirty="0">
                <a:solidFill>
                  <a:srgbClr val="FFFFFF"/>
                </a:solidFill>
                <a:latin typeface="SF UI Display"/>
                <a:cs typeface="SF UI Display"/>
              </a:rPr>
              <a:t> </a:t>
            </a:r>
            <a:r>
              <a:rPr lang="en-US" sz="1100" b="1" dirty="0">
                <a:solidFill>
                  <a:srgbClr val="FFFFFF"/>
                </a:solidFill>
                <a:latin typeface="SF UI Display"/>
                <a:cs typeface="SF UI Display"/>
              </a:rPr>
              <a:t>UNIQUE</a:t>
            </a:r>
            <a:r>
              <a:rPr lang="ru-RU" sz="1100" b="1" spc="25" dirty="0">
                <a:solidFill>
                  <a:schemeClr val="bg1"/>
                </a:solidFill>
                <a:latin typeface="SF UI Display"/>
                <a:cs typeface="SF UI Display"/>
              </a:rPr>
              <a:t> ™</a:t>
            </a:r>
            <a:endParaRPr lang="en-US" sz="1100" dirty="0">
              <a:solidFill>
                <a:schemeClr val="bg1"/>
              </a:solidFill>
              <a:latin typeface="SF UI Display"/>
              <a:cs typeface="SF UI Display"/>
            </a:endParaRPr>
          </a:p>
        </p:txBody>
      </p:sp>
      <p:graphicFrame>
        <p:nvGraphicFramePr>
          <p:cNvPr id="6" name="object 15">
            <a:extLst>
              <a:ext uri="{FF2B5EF4-FFF2-40B4-BE49-F238E27FC236}">
                <a16:creationId xmlns:a16="http://schemas.microsoft.com/office/drawing/2014/main" id="{7A1C9D7B-329E-4E58-B7FA-34AE59932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621574"/>
              </p:ext>
            </p:extLst>
          </p:nvPr>
        </p:nvGraphicFramePr>
        <p:xfrm>
          <a:off x="560873" y="5081834"/>
          <a:ext cx="6055994" cy="1779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413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200" b="1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ЭНЕРГИИ </a:t>
                      </a:r>
                      <a:r>
                        <a:rPr sz="1200" b="1" spc="-20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ФОТОННЫХ</a:t>
                      </a:r>
                      <a:r>
                        <a:rPr sz="1200" b="1" spc="-15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ПУЧКОВ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  <a:solidFill>
                      <a:srgbClr val="E2E3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ru-RU" sz="1200" b="0" spc="-1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6</a:t>
                      </a:r>
                      <a:r>
                        <a:rPr sz="1200" b="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 </a:t>
                      </a:r>
                      <a:r>
                        <a:rPr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МВ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  <a:solidFill>
                      <a:srgbClr val="E2E3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13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ru-RU" sz="1200" b="1" spc="-20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МОЩНОСТЬ ДОЗЫ ФОТОННЫХ</a:t>
                      </a:r>
                      <a:r>
                        <a:rPr lang="ru-RU" sz="1200" b="1" spc="-15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ПУЧКОВ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ru-RU"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до </a:t>
                      </a:r>
                      <a:r>
                        <a:rPr lang="ru-RU" sz="1200" b="0" spc="-10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600</a:t>
                      </a:r>
                      <a:r>
                        <a:rPr lang="ru-RU"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 МЕ/мин.</a:t>
                      </a:r>
                      <a:endParaRPr lang="ru-RU"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11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ru-RU" sz="1200" b="1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ТИП КОЛЛИМАТОРА </a:t>
                      </a:r>
                      <a:endParaRPr lang="en-US" sz="1200" baseline="34722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  <a:solidFill>
                      <a:srgbClr val="E2E3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en-US"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Millennium MLC- 120</a:t>
                      </a:r>
                      <a:r>
                        <a:rPr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.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  <a:solidFill>
                      <a:srgbClr val="E2E3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739">
                <a:tc>
                  <a:txBody>
                    <a:bodyPr/>
                    <a:lstStyle/>
                    <a:p>
                      <a:pPr marL="107950" marR="231775">
                        <a:lnSpc>
                          <a:spcPct val="100000"/>
                        </a:lnSpc>
                      </a:pPr>
                      <a:r>
                        <a:rPr lang="ru-RU" sz="1200" b="1" spc="-5" dirty="0">
                          <a:solidFill>
                            <a:srgbClr val="096B89"/>
                          </a:solidFill>
                          <a:latin typeface="SF UI Display"/>
                          <a:cs typeface="SF UI Display"/>
                        </a:rPr>
                        <a:t>СИСТЕМА ВИЗУАЛИЗАЦИИ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0" marR="575945" indent="0">
                        <a:lnSpc>
                          <a:spcPts val="1240"/>
                        </a:lnSpc>
                        <a:spcBef>
                          <a:spcPts val="1200"/>
                        </a:spcBef>
                        <a:buClr>
                          <a:srgbClr val="096B89"/>
                        </a:buClr>
                        <a:buSzPct val="116666"/>
                        <a:buFont typeface="SF UI Display"/>
                        <a:buNone/>
                        <a:tabLst>
                          <a:tab pos="272415" algn="l"/>
                        </a:tabLst>
                      </a:pPr>
                      <a:r>
                        <a:rPr lang="en-US" sz="1200" b="0" spc="-5" dirty="0" err="1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PortalVision</a:t>
                      </a:r>
                      <a:r>
                        <a:rPr lang="en-US" sz="1200" b="0" spc="-5" dirty="0">
                          <a:solidFill>
                            <a:srgbClr val="231F20"/>
                          </a:solidFill>
                          <a:latin typeface="SF UI Display"/>
                          <a:cs typeface="SF UI Display"/>
                        </a:rPr>
                        <a:t> aS1000</a:t>
                      </a:r>
                      <a:endParaRPr sz="1200" dirty="0">
                        <a:latin typeface="SF UI Display"/>
                        <a:cs typeface="SF UI Display"/>
                      </a:endParaRPr>
                    </a:p>
                  </a:txBody>
                  <a:tcPr marL="0" marR="0" marT="0" marB="0" anchor="ctr">
                    <a:lnT w="9525">
                      <a:solidFill>
                        <a:srgbClr val="939598"/>
                      </a:solidFill>
                      <a:prstDash val="solid"/>
                    </a:lnT>
                    <a:lnB w="9525">
                      <a:solidFill>
                        <a:srgbClr val="93959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6000" y="2284801"/>
            <a:ext cx="6529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spc="-15" dirty="0">
                <a:solidFill>
                  <a:srgbClr val="006192"/>
                </a:solidFill>
                <a:latin typeface="SF UI Display"/>
                <a:cs typeface="SF UI Display"/>
              </a:rPr>
              <a:t>ЯВЛЯЕТСЯ </a:t>
            </a:r>
            <a:r>
              <a:rPr lang="ru-RU" sz="1200" dirty="0">
                <a:solidFill>
                  <a:srgbClr val="006192"/>
                </a:solidFill>
                <a:latin typeface="SF UI Display"/>
                <a:cs typeface="SF UI Display"/>
              </a:rPr>
              <a:t>ЭФФЕКТИВНЫМ И </a:t>
            </a:r>
            <a:r>
              <a:rPr lang="ru-RU" sz="1200" spc="-10" dirty="0">
                <a:solidFill>
                  <a:srgbClr val="006192"/>
                </a:solidFill>
                <a:latin typeface="SF UI Display"/>
                <a:cs typeface="SF UI Display"/>
              </a:rPr>
              <a:t>ДОСТУПНЫМ </a:t>
            </a:r>
            <a:r>
              <a:rPr lang="ru-RU" sz="1200" spc="-5" dirty="0">
                <a:solidFill>
                  <a:srgbClr val="006192"/>
                </a:solidFill>
                <a:latin typeface="SF UI Display"/>
                <a:cs typeface="SF UI Display"/>
              </a:rPr>
              <a:t>РЕШЕНИЕМ </a:t>
            </a:r>
            <a:r>
              <a:rPr lang="ru-RU" sz="1200" spc="5" dirty="0">
                <a:solidFill>
                  <a:srgbClr val="006192"/>
                </a:solidFill>
                <a:latin typeface="SF UI Display"/>
                <a:cs typeface="SF UI Display"/>
              </a:rPr>
              <a:t>ДЛЯ </a:t>
            </a:r>
            <a:r>
              <a:rPr lang="ru-RU" sz="1200" spc="-20" dirty="0">
                <a:solidFill>
                  <a:srgbClr val="006192"/>
                </a:solidFill>
                <a:latin typeface="SF UI Display"/>
                <a:cs typeface="SF UI Display"/>
              </a:rPr>
              <a:t>ОТДЕЛЕНИЯ  </a:t>
            </a:r>
            <a:r>
              <a:rPr lang="ru-RU" sz="1200" dirty="0">
                <a:solidFill>
                  <a:srgbClr val="006192"/>
                </a:solidFill>
                <a:latin typeface="SF UI Display"/>
                <a:cs typeface="SF UI Display"/>
              </a:rPr>
              <a:t>ЛУЧЕВОЙ </a:t>
            </a:r>
            <a:r>
              <a:rPr lang="ru-RU" sz="1200" spc="-15" dirty="0">
                <a:solidFill>
                  <a:srgbClr val="006192"/>
                </a:solidFill>
                <a:latin typeface="SF UI Display"/>
                <a:cs typeface="SF UI Display"/>
              </a:rPr>
              <a:t>ТЕРАПИИ </a:t>
            </a:r>
            <a:r>
              <a:rPr lang="ru-RU" sz="1200" spc="-5" dirty="0">
                <a:solidFill>
                  <a:srgbClr val="006192"/>
                </a:solidFill>
                <a:latin typeface="SF UI Display"/>
                <a:cs typeface="SF UI Display"/>
              </a:rPr>
              <a:t>ПРИ ЕЖЕДНЕВНЫХ РУТИННЫХ</a:t>
            </a:r>
            <a:r>
              <a:rPr lang="ru-RU" sz="1200" dirty="0">
                <a:solidFill>
                  <a:srgbClr val="006192"/>
                </a:solidFill>
                <a:latin typeface="SF UI Display"/>
                <a:cs typeface="SF UI Display"/>
              </a:rPr>
              <a:t> </a:t>
            </a:r>
            <a:r>
              <a:rPr lang="ru-RU" sz="1200" spc="-15" dirty="0">
                <a:solidFill>
                  <a:srgbClr val="006192"/>
                </a:solidFill>
                <a:latin typeface="SF UI Display"/>
                <a:cs typeface="SF UI Display"/>
              </a:rPr>
              <a:t>ОПЕРАЦИЯХ </a:t>
            </a:r>
            <a:r>
              <a:rPr lang="ru-RU" sz="1200" dirty="0">
                <a:solidFill>
                  <a:srgbClr val="006192"/>
                </a:solidFill>
                <a:latin typeface="SF UI Display"/>
                <a:cs typeface="SF UI Display"/>
              </a:rPr>
              <a:t>И </a:t>
            </a:r>
            <a:r>
              <a:rPr lang="ru-RU" sz="1200" spc="-20" dirty="0">
                <a:solidFill>
                  <a:srgbClr val="006192"/>
                </a:solidFill>
                <a:latin typeface="SF UI Display"/>
                <a:cs typeface="SF UI Display"/>
              </a:rPr>
              <a:t>ПАЛЛИАТИВНОЙ</a:t>
            </a:r>
            <a:r>
              <a:rPr lang="ru-RU" sz="1200" spc="-10" dirty="0">
                <a:solidFill>
                  <a:srgbClr val="006192"/>
                </a:solidFill>
                <a:latin typeface="SF UI Display"/>
                <a:cs typeface="SF UI Display"/>
              </a:rPr>
              <a:t> </a:t>
            </a:r>
            <a:r>
              <a:rPr lang="ru-RU" sz="1200" spc="-5" dirty="0">
                <a:solidFill>
                  <a:srgbClr val="006192"/>
                </a:solidFill>
                <a:latin typeface="SF UI Display"/>
                <a:cs typeface="SF UI Display"/>
              </a:rPr>
              <a:t>ПОМОЩИ.</a:t>
            </a:r>
            <a:endParaRPr lang="ru-RU" sz="1200" dirty="0">
              <a:latin typeface="SF UI Display"/>
              <a:cs typeface="SF UI Display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000" y="1584000"/>
            <a:ext cx="6682050" cy="70080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12700" marR="2489835" algn="l">
              <a:spcBef>
                <a:spcPts val="90"/>
              </a:spcBef>
            </a:pPr>
            <a:r>
              <a:rPr lang="ru-RU" b="1" spc="20" dirty="0">
                <a:solidFill>
                  <a:srgbClr val="096B89"/>
                </a:solidFill>
                <a:latin typeface="SF UI Display"/>
                <a:cs typeface="SF UI Display"/>
              </a:rPr>
              <a:t>UNIQUE</a:t>
            </a:r>
            <a:r>
              <a:rPr lang="ru-RU" b="1" spc="-60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</a:p>
          <a:p>
            <a:pPr marL="12700" marR="2489835" algn="l">
              <a:spcBef>
                <a:spcPts val="90"/>
              </a:spcBef>
            </a:pPr>
            <a:r>
              <a:rPr lang="ru-RU" spc="15" dirty="0">
                <a:solidFill>
                  <a:srgbClr val="096B89"/>
                </a:solidFill>
                <a:latin typeface="SF UI Display"/>
                <a:cs typeface="SF UI Display"/>
              </a:rPr>
              <a:t>НИЗКОЭНЕРГЕТИЧЕСКИЙ </a:t>
            </a:r>
            <a:r>
              <a:rPr lang="ru-RU" spc="25" dirty="0">
                <a:solidFill>
                  <a:srgbClr val="096B89"/>
                </a:solidFill>
                <a:latin typeface="SF UI Display"/>
                <a:cs typeface="SF UI Display"/>
              </a:rPr>
              <a:t>ЛИНЕЙНЫЙ</a:t>
            </a:r>
            <a:r>
              <a:rPr lang="ru-RU" dirty="0">
                <a:solidFill>
                  <a:srgbClr val="096B89"/>
                </a:solidFill>
                <a:latin typeface="SF UI Display"/>
                <a:cs typeface="SF UI Display"/>
              </a:rPr>
              <a:t> </a:t>
            </a:r>
            <a:r>
              <a:rPr lang="ru-RU" spc="5" dirty="0">
                <a:solidFill>
                  <a:srgbClr val="096B89"/>
                </a:solidFill>
                <a:latin typeface="SF UI Display"/>
                <a:cs typeface="SF UI Display"/>
              </a:rPr>
              <a:t>УСКОРИТЕЛЬ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9EFA0-AADC-4682-A15E-6C7B6AF8D28B}"/>
              </a:ext>
            </a:extLst>
          </p:cNvPr>
          <p:cNvSpPr txBox="1"/>
          <p:nvPr/>
        </p:nvSpPr>
        <p:spPr>
          <a:xfrm>
            <a:off x="480405" y="3000245"/>
            <a:ext cx="6873240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ru-RU" spc="20" dirty="0">
                <a:solidFill>
                  <a:srgbClr val="096B89"/>
                </a:solidFill>
                <a:latin typeface="SF UI Display"/>
              </a:rPr>
              <a:t>КЛЮЧЕВЫЕ ВОЗМОЖНОСТИ </a:t>
            </a:r>
            <a:r>
              <a:rPr lang="ru-RU" b="1" spc="20" dirty="0">
                <a:solidFill>
                  <a:srgbClr val="096B89"/>
                </a:solidFill>
                <a:latin typeface="SF UI Display"/>
                <a:cs typeface="SF UI Display"/>
              </a:rPr>
              <a:t>UNIQUE</a:t>
            </a:r>
            <a:r>
              <a:rPr lang="ru-RU" spc="20" dirty="0">
                <a:solidFill>
                  <a:srgbClr val="096B89"/>
                </a:solidFill>
                <a:latin typeface="SF UI Display"/>
              </a:rPr>
              <a:t>:</a:t>
            </a:r>
          </a:p>
          <a:p>
            <a:pPr marL="12065">
              <a:tabLst>
                <a:tab pos="128270" algn="l"/>
              </a:tabLst>
            </a:pPr>
            <a:r>
              <a:rPr lang="ru-RU" sz="1400" b="1" dirty="0">
                <a:latin typeface="SF UI Display" panose="00000300000000000000" pitchFamily="50" charset="0"/>
              </a:rPr>
              <a:t>Энергия фотонов: </a:t>
            </a:r>
            <a:r>
              <a:rPr lang="ru-RU" sz="1400" dirty="0">
                <a:latin typeface="SF UI Display" panose="00000300000000000000" pitchFamily="50" charset="0"/>
              </a:rPr>
              <a:t>6МВ</a:t>
            </a:r>
          </a:p>
          <a:p>
            <a:pPr marL="12065">
              <a:tabLst>
                <a:tab pos="128270" algn="l"/>
              </a:tabLst>
            </a:pPr>
            <a:r>
              <a:rPr lang="ru-RU" sz="1400" b="1" dirty="0">
                <a:latin typeface="SF UI Display" panose="00000300000000000000" pitchFamily="50" charset="0"/>
              </a:rPr>
              <a:t>Мощность дозы:  </a:t>
            </a:r>
            <a:r>
              <a:rPr lang="ru-RU" sz="1400" dirty="0">
                <a:latin typeface="SF UI Display" panose="00000300000000000000" pitchFamily="50" charset="0"/>
              </a:rPr>
              <a:t>до 600 МЕ/мин</a:t>
            </a:r>
          </a:p>
          <a:p>
            <a:pPr marL="12065">
              <a:tabLst>
                <a:tab pos="128270" algn="l"/>
              </a:tabLst>
            </a:pPr>
            <a:r>
              <a:rPr lang="ru-RU" sz="1400" b="1" dirty="0">
                <a:latin typeface="SF UI Display" panose="00000300000000000000" pitchFamily="50" charset="0"/>
              </a:rPr>
              <a:t>Методики</a:t>
            </a:r>
            <a:r>
              <a:rPr lang="en-US" sz="1400" b="1" dirty="0">
                <a:latin typeface="SF UI Display" panose="00000300000000000000" pitchFamily="50" charset="0"/>
              </a:rPr>
              <a:t>: </a:t>
            </a:r>
            <a:r>
              <a:rPr lang="en-US" sz="1400" dirty="0">
                <a:latin typeface="SF UI Display" panose="00000300000000000000" pitchFamily="50" charset="0"/>
              </a:rPr>
              <a:t>IMRT, IGRT, </a:t>
            </a:r>
            <a:r>
              <a:rPr lang="en-US" sz="1400" dirty="0" err="1">
                <a:latin typeface="SF UI Display" panose="00000300000000000000" pitchFamily="50" charset="0"/>
              </a:rPr>
              <a:t>RapidArc</a:t>
            </a:r>
            <a:r>
              <a:rPr lang="ru-RU" sz="1400" dirty="0">
                <a:latin typeface="SF UI Display" panose="00000300000000000000" pitchFamily="50" charset="0"/>
              </a:rPr>
              <a:t> облучение с синхронизацией по дыханию </a:t>
            </a:r>
          </a:p>
          <a:p>
            <a:pPr marL="12065">
              <a:tabLst>
                <a:tab pos="128270" algn="l"/>
              </a:tabLst>
            </a:pPr>
            <a:r>
              <a:rPr lang="ru-RU" sz="1400" b="1" dirty="0">
                <a:latin typeface="SF UI Display" panose="00000300000000000000" pitchFamily="50" charset="0"/>
              </a:rPr>
              <a:t>Система визуализации: </a:t>
            </a:r>
            <a:r>
              <a:rPr lang="en-US" sz="1400" dirty="0">
                <a:latin typeface="SF UI Display" panose="00000300000000000000" pitchFamily="50" charset="0"/>
              </a:rPr>
              <a:t>MV</a:t>
            </a:r>
            <a:endParaRPr lang="ru-RU" sz="1400" dirty="0">
              <a:latin typeface="SF UI Display" panose="00000300000000000000" pitchFamily="50" charset="0"/>
            </a:endParaRPr>
          </a:p>
          <a:p>
            <a:pPr marL="12065">
              <a:tabLst>
                <a:tab pos="128270" algn="l"/>
              </a:tabLst>
            </a:pPr>
            <a:r>
              <a:rPr lang="ru-RU" sz="1400" b="1" dirty="0">
                <a:latin typeface="SF UI Display" panose="00000300000000000000" pitchFamily="50" charset="0"/>
              </a:rPr>
              <a:t>МЛК: </a:t>
            </a:r>
            <a:r>
              <a:rPr lang="en-US" sz="1400" dirty="0" err="1">
                <a:latin typeface="SF UI Display" panose="00000300000000000000" pitchFamily="50" charset="0"/>
              </a:rPr>
              <a:t>Millenium</a:t>
            </a:r>
            <a:r>
              <a:rPr lang="en-US" sz="1400" dirty="0">
                <a:latin typeface="SF UI Display" panose="00000300000000000000" pitchFamily="50" charset="0"/>
              </a:rPr>
              <a:t> MLC 120</a:t>
            </a:r>
          </a:p>
        </p:txBody>
      </p:sp>
    </p:spTree>
    <p:extLst>
      <p:ext uri="{BB962C8B-B14F-4D97-AF65-F5344CB8AC3E}">
        <p14:creationId xmlns:p14="http://schemas.microsoft.com/office/powerpoint/2010/main" val="3555232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1856</TotalTime>
  <Words>1725</Words>
  <Application>Microsoft Office PowerPoint</Application>
  <PresentationFormat>Произвольный</PresentationFormat>
  <Paragraphs>219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Calibri</vt:lpstr>
      <vt:lpstr>Franklin Gothic Medium</vt:lpstr>
      <vt:lpstr>SF UI Display</vt:lpstr>
      <vt:lpstr>Times New Roman</vt:lpstr>
      <vt:lpstr>Wingdings</vt:lpstr>
      <vt:lpstr>Office Theme</vt:lpstr>
      <vt:lpstr>Специальное оформление</vt:lpstr>
      <vt:lpstr>1_Специальное оформление</vt:lpstr>
      <vt:lpstr>Презентация PowerPoint</vt:lpstr>
      <vt:lpstr>ФАБРИКА РТТ - СТРАТЕГИЧЕСКИЙ ПАРТНЕР VARIAN В РОССИИ</vt:lpstr>
      <vt:lpstr>НАШИ ПАРТНЕРЫ</vt:lpstr>
      <vt:lpstr>КЛЮЧЕВЫЕ ЭТАПЫ РАЗВИТИЯ</vt:lpstr>
      <vt:lpstr>ПРОИЗВОДСТВЕННЫЕ ПЛОЩАДИ</vt:lpstr>
      <vt:lpstr>ПРОЦЕСС ПРОИЗВОДСТВА</vt:lpstr>
      <vt:lpstr>ЛИНЕЙКА УСКОРИТЕЛЕЙ VARIAN</vt:lpstr>
      <vt:lpstr>ЛИНЕЙНЫЙ УСКОРИТЕЛЬ CLINAC iX</vt:lpstr>
      <vt:lpstr>Презентация PowerPoint</vt:lpstr>
      <vt:lpstr>HALCYON: ШАГ В БУДУЩЕЕ РАДИОТЕРАПИИ</vt:lpstr>
      <vt:lpstr>СИСТЕМА РАДИОТЕРАПИИ HALCYON  ОТ ЛИЦЕНЗИРОВАННОГО РОССИЙСКОГО ПРОИЗВОДИТЕЛЯ</vt:lpstr>
      <vt:lpstr>ТЕХНОЛОГИЯ УРОВНЯ ВЕДУЩИХ КЛИНИК МИРА</vt:lpstr>
      <vt:lpstr>ПЕРЕДОВОЕ РЕШЕНИЕ ДЛЯ РАДИОХИРУРГИИ</vt:lpstr>
      <vt:lpstr>НАШИ 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Илья Белозор</dc:creator>
  <cp:lastModifiedBy>Анастасия Брызгалова</cp:lastModifiedBy>
  <cp:revision>218</cp:revision>
  <dcterms:created xsi:type="dcterms:W3CDTF">2020-03-25T14:25:49Z</dcterms:created>
  <dcterms:modified xsi:type="dcterms:W3CDTF">2021-10-25T18:02:23Z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2020-03-22T00:00:00Z</vt:filetime>
  </property>
  <property fmtid="{D5CDD505-2E9C-101B-9397-08002B2CF9AE}" pid="3" name="LastSaved">
    <vt:filetime>2020-03-25T00:00:00Z</vt:filetime>
  </property>
</Properties>
</file>